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1"/>
  </p:notesMasterIdLst>
  <p:sldIdLst>
    <p:sldId id="256" r:id="rId2"/>
    <p:sldId id="259" r:id="rId3"/>
    <p:sldId id="282" r:id="rId4"/>
    <p:sldId id="269" r:id="rId5"/>
    <p:sldId id="336" r:id="rId6"/>
    <p:sldId id="337" r:id="rId7"/>
    <p:sldId id="338" r:id="rId8"/>
    <p:sldId id="378" r:id="rId9"/>
    <p:sldId id="379" r:id="rId10"/>
    <p:sldId id="380" r:id="rId11"/>
    <p:sldId id="381" r:id="rId12"/>
    <p:sldId id="382" r:id="rId13"/>
    <p:sldId id="383" r:id="rId14"/>
    <p:sldId id="384" r:id="rId15"/>
    <p:sldId id="385" r:id="rId16"/>
    <p:sldId id="386" r:id="rId17"/>
    <p:sldId id="387" r:id="rId18"/>
    <p:sldId id="388" r:id="rId19"/>
    <p:sldId id="339" r:id="rId20"/>
    <p:sldId id="389" r:id="rId21"/>
    <p:sldId id="390" r:id="rId22"/>
    <p:sldId id="391" r:id="rId23"/>
    <p:sldId id="392" r:id="rId24"/>
    <p:sldId id="393" r:id="rId25"/>
    <p:sldId id="394" r:id="rId26"/>
    <p:sldId id="395" r:id="rId27"/>
    <p:sldId id="396" r:id="rId28"/>
    <p:sldId id="397" r:id="rId29"/>
    <p:sldId id="258" r:id="rId30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AD4B"/>
    <a:srgbClr val="1145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72"/>
    <p:restoredTop sz="94658"/>
  </p:normalViewPr>
  <p:slideViewPr>
    <p:cSldViewPr snapToGrid="0">
      <p:cViewPr varScale="1">
        <p:scale>
          <a:sx n="120" d="100"/>
          <a:sy n="120" d="100"/>
        </p:scale>
        <p:origin x="96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269AEA-8386-5A47-941C-86B9890A7D63}" type="datetimeFigureOut">
              <a:rPr lang="tr-TR" smtClean="0"/>
              <a:t>30.07.2025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1A1BF3-B45C-9A40-9E39-196CA2FEDD2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580398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A1BF3-B45C-9A40-9E39-196CA2FEDD24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591284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93311D-AE66-7A1E-CF69-0BB9201647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>
            <a:extLst>
              <a:ext uri="{FF2B5EF4-FFF2-40B4-BE49-F238E27FC236}">
                <a16:creationId xmlns:a16="http://schemas.microsoft.com/office/drawing/2014/main" id="{2B3A71D7-E7A0-3919-729F-BC3F691DF0F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DE629D8B-9CDC-A74B-4732-3AD60EC04D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06B6959E-4996-2698-ED2E-928879AF6E4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8E92DC-5E0C-4480-A40C-349B29FF7F84}" type="slidenum">
              <a:rPr lang="tr-TR" smtClean="0"/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749425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BE7B19-BE4B-D40B-E274-0D512AE1F6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>
            <a:extLst>
              <a:ext uri="{FF2B5EF4-FFF2-40B4-BE49-F238E27FC236}">
                <a16:creationId xmlns:a16="http://schemas.microsoft.com/office/drawing/2014/main" id="{FC54E750-6760-9FE9-9E52-9E75EE308D4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721D9B60-D8A9-93B3-573A-1D3A928D5C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43C039C2-C2F3-5D99-D0A3-DDE7D2D65A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8E92DC-5E0C-4480-A40C-349B29FF7F84}" type="slidenum">
              <a:rPr lang="tr-TR" smtClean="0"/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167421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BE7B19-BE4B-D40B-E274-0D512AE1F6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>
            <a:extLst>
              <a:ext uri="{FF2B5EF4-FFF2-40B4-BE49-F238E27FC236}">
                <a16:creationId xmlns:a16="http://schemas.microsoft.com/office/drawing/2014/main" id="{FC54E750-6760-9FE9-9E52-9E75EE308D4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721D9B60-D8A9-93B3-573A-1D3A928D5C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43C039C2-C2F3-5D99-D0A3-DDE7D2D65A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8E92DC-5E0C-4480-A40C-349B29FF7F84}" type="slidenum">
              <a:rPr lang="tr-TR" smtClean="0"/>
              <a:t>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298711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BE7B19-BE4B-D40B-E274-0D512AE1F6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>
            <a:extLst>
              <a:ext uri="{FF2B5EF4-FFF2-40B4-BE49-F238E27FC236}">
                <a16:creationId xmlns:a16="http://schemas.microsoft.com/office/drawing/2014/main" id="{FC54E750-6760-9FE9-9E52-9E75EE308D4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721D9B60-D8A9-93B3-573A-1D3A928D5C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43C039C2-C2F3-5D99-D0A3-DDE7D2D65A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8E92DC-5E0C-4480-A40C-349B29FF7F84}" type="slidenum">
              <a:rPr lang="tr-TR" smtClean="0"/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514151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BE7B19-BE4B-D40B-E274-0D512AE1F6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>
            <a:extLst>
              <a:ext uri="{FF2B5EF4-FFF2-40B4-BE49-F238E27FC236}">
                <a16:creationId xmlns:a16="http://schemas.microsoft.com/office/drawing/2014/main" id="{FC54E750-6760-9FE9-9E52-9E75EE308D4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721D9B60-D8A9-93B3-573A-1D3A928D5C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43C039C2-C2F3-5D99-D0A3-DDE7D2D65A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8E92DC-5E0C-4480-A40C-349B29FF7F84}" type="slidenum">
              <a:rPr lang="tr-TR" smtClean="0"/>
              <a:t>16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046176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BE7B19-BE4B-D40B-E274-0D512AE1F6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>
            <a:extLst>
              <a:ext uri="{FF2B5EF4-FFF2-40B4-BE49-F238E27FC236}">
                <a16:creationId xmlns:a16="http://schemas.microsoft.com/office/drawing/2014/main" id="{FC54E750-6760-9FE9-9E52-9E75EE308D4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721D9B60-D8A9-93B3-573A-1D3A928D5C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43C039C2-C2F3-5D99-D0A3-DDE7D2D65A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8E92DC-5E0C-4480-A40C-349B29FF7F84}" type="slidenum">
              <a:rPr lang="tr-TR" smtClean="0"/>
              <a:t>17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456215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BE7B19-BE4B-D40B-E274-0D512AE1F6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>
            <a:extLst>
              <a:ext uri="{FF2B5EF4-FFF2-40B4-BE49-F238E27FC236}">
                <a16:creationId xmlns:a16="http://schemas.microsoft.com/office/drawing/2014/main" id="{FC54E750-6760-9FE9-9E52-9E75EE308D4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721D9B60-D8A9-93B3-573A-1D3A928D5C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43C039C2-C2F3-5D99-D0A3-DDE7D2D65A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8E92DC-5E0C-4480-A40C-349B29FF7F84}" type="slidenum">
              <a:rPr lang="tr-TR" smtClean="0"/>
              <a:t>18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74128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8E92DC-5E0C-4480-A40C-349B29FF7F84}" type="slidenum">
              <a:rPr lang="tr-TR" smtClean="0"/>
              <a:t>19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215782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C8DE2C-7696-8F31-381A-5B8AB308F2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>
            <a:extLst>
              <a:ext uri="{FF2B5EF4-FFF2-40B4-BE49-F238E27FC236}">
                <a16:creationId xmlns:a16="http://schemas.microsoft.com/office/drawing/2014/main" id="{26CD44A3-E72F-E801-5F7C-E12ECC0F5E2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2419B503-55D6-1DD6-9196-460B419AB9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19002AAA-2437-E483-5B38-FA60D7D606E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8E92DC-5E0C-4480-A40C-349B29FF7F84}" type="slidenum">
              <a:rPr lang="tr-TR" smtClean="0"/>
              <a:t>20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943608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BE7B19-BE4B-D40B-E274-0D512AE1F6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>
            <a:extLst>
              <a:ext uri="{FF2B5EF4-FFF2-40B4-BE49-F238E27FC236}">
                <a16:creationId xmlns:a16="http://schemas.microsoft.com/office/drawing/2014/main" id="{FC54E750-6760-9FE9-9E52-9E75EE308D4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721D9B60-D8A9-93B3-573A-1D3A928D5C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43C039C2-C2F3-5D99-D0A3-DDE7D2D65A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8E92DC-5E0C-4480-A40C-349B29FF7F84}" type="slidenum">
              <a:rPr lang="tr-TR" smtClean="0"/>
              <a:t>21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226331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C4BB4C-E35B-A9EA-2AA3-1E2B6B0017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>
            <a:extLst>
              <a:ext uri="{FF2B5EF4-FFF2-40B4-BE49-F238E27FC236}">
                <a16:creationId xmlns:a16="http://schemas.microsoft.com/office/drawing/2014/main" id="{7C6D3A8C-0030-2691-01AC-7240DD20CF0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5D1C93D4-42C9-52CD-2A7A-9FCD9F972C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1DA830D9-AA93-3987-B0A1-841D3CCA732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A1BF3-B45C-9A40-9E39-196CA2FEDD24}" type="slidenum">
              <a:rPr lang="tr-TR" smtClean="0"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8544229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C8DE2C-7696-8F31-381A-5B8AB308F2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>
            <a:extLst>
              <a:ext uri="{FF2B5EF4-FFF2-40B4-BE49-F238E27FC236}">
                <a16:creationId xmlns:a16="http://schemas.microsoft.com/office/drawing/2014/main" id="{26CD44A3-E72F-E801-5F7C-E12ECC0F5E2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2419B503-55D6-1DD6-9196-460B419AB9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19002AAA-2437-E483-5B38-FA60D7D606E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8E92DC-5E0C-4480-A40C-349B29FF7F84}" type="slidenum">
              <a:rPr lang="tr-TR" smtClean="0"/>
              <a:t>22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1349772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BE7B19-BE4B-D40B-E274-0D512AE1F6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>
            <a:extLst>
              <a:ext uri="{FF2B5EF4-FFF2-40B4-BE49-F238E27FC236}">
                <a16:creationId xmlns:a16="http://schemas.microsoft.com/office/drawing/2014/main" id="{FC54E750-6760-9FE9-9E52-9E75EE308D4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721D9B60-D8A9-93B3-573A-1D3A928D5C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43C039C2-C2F3-5D99-D0A3-DDE7D2D65A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8E92DC-5E0C-4480-A40C-349B29FF7F84}" type="slidenum">
              <a:rPr lang="tr-TR" smtClean="0"/>
              <a:t>23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7473953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BE7B19-BE4B-D40B-E274-0D512AE1F6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>
            <a:extLst>
              <a:ext uri="{FF2B5EF4-FFF2-40B4-BE49-F238E27FC236}">
                <a16:creationId xmlns:a16="http://schemas.microsoft.com/office/drawing/2014/main" id="{FC54E750-6760-9FE9-9E52-9E75EE308D4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721D9B60-D8A9-93B3-573A-1D3A928D5C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43C039C2-C2F3-5D99-D0A3-DDE7D2D65A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8E92DC-5E0C-4480-A40C-349B29FF7F84}" type="slidenum">
              <a:rPr lang="tr-TR" smtClean="0"/>
              <a:t>24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2246708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BE7B19-BE4B-D40B-E274-0D512AE1F6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>
            <a:extLst>
              <a:ext uri="{FF2B5EF4-FFF2-40B4-BE49-F238E27FC236}">
                <a16:creationId xmlns:a16="http://schemas.microsoft.com/office/drawing/2014/main" id="{FC54E750-6760-9FE9-9E52-9E75EE308D4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721D9B60-D8A9-93B3-573A-1D3A928D5C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43C039C2-C2F3-5D99-D0A3-DDE7D2D65A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8E92DC-5E0C-4480-A40C-349B29FF7F84}" type="slidenum">
              <a:rPr lang="tr-TR" smtClean="0"/>
              <a:t>25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1862711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BE7B19-BE4B-D40B-E274-0D512AE1F6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>
            <a:extLst>
              <a:ext uri="{FF2B5EF4-FFF2-40B4-BE49-F238E27FC236}">
                <a16:creationId xmlns:a16="http://schemas.microsoft.com/office/drawing/2014/main" id="{FC54E750-6760-9FE9-9E52-9E75EE308D4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721D9B60-D8A9-93B3-573A-1D3A928D5C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43C039C2-C2F3-5D99-D0A3-DDE7D2D65A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8E92DC-5E0C-4480-A40C-349B29FF7F84}" type="slidenum">
              <a:rPr lang="tr-TR" smtClean="0"/>
              <a:t>26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7558156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BE7B19-BE4B-D40B-E274-0D512AE1F6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>
            <a:extLst>
              <a:ext uri="{FF2B5EF4-FFF2-40B4-BE49-F238E27FC236}">
                <a16:creationId xmlns:a16="http://schemas.microsoft.com/office/drawing/2014/main" id="{FC54E750-6760-9FE9-9E52-9E75EE308D4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721D9B60-D8A9-93B3-573A-1D3A928D5C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43C039C2-C2F3-5D99-D0A3-DDE7D2D65A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8E92DC-5E0C-4480-A40C-349B29FF7F84}" type="slidenum">
              <a:rPr lang="tr-TR" smtClean="0"/>
              <a:t>27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0119684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BE7B19-BE4B-D40B-E274-0D512AE1F6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>
            <a:extLst>
              <a:ext uri="{FF2B5EF4-FFF2-40B4-BE49-F238E27FC236}">
                <a16:creationId xmlns:a16="http://schemas.microsoft.com/office/drawing/2014/main" id="{FC54E750-6760-9FE9-9E52-9E75EE308D4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721D9B60-D8A9-93B3-573A-1D3A928D5C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43C039C2-C2F3-5D99-D0A3-DDE7D2D65A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8E92DC-5E0C-4480-A40C-349B29FF7F84}" type="slidenum">
              <a:rPr lang="tr-TR" smtClean="0"/>
              <a:t>28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743447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8E92DC-5E0C-4480-A40C-349B29FF7F84}" type="slidenum">
              <a:rPr lang="tr-TR" smtClean="0"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460937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2898AC-9F6D-E46E-69C3-79020C9229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>
            <a:extLst>
              <a:ext uri="{FF2B5EF4-FFF2-40B4-BE49-F238E27FC236}">
                <a16:creationId xmlns:a16="http://schemas.microsoft.com/office/drawing/2014/main" id="{FE0D2479-0991-789F-064B-2F1CF0747C4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56C62B96-A61F-9DE5-456F-582C292B1F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79678EB8-6DF8-2DEC-FED5-DFDF90ED3FF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A1BF3-B45C-9A40-9E39-196CA2FEDD24}" type="slidenum">
              <a:rPr lang="tr-TR" smtClean="0"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914494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01F1E5-F7FF-F094-0F1A-9529B05202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>
            <a:extLst>
              <a:ext uri="{FF2B5EF4-FFF2-40B4-BE49-F238E27FC236}">
                <a16:creationId xmlns:a16="http://schemas.microsoft.com/office/drawing/2014/main" id="{3A218B0D-8A7A-C73D-9E8C-902250A4A0E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150DD40C-3004-4A49-E594-6F409B8308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93D98B24-49DA-9E4B-DE8D-B2A94C0A12E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A1BF3-B45C-9A40-9E39-196CA2FEDD24}" type="slidenum">
              <a:rPr lang="tr-TR" smtClean="0"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068268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8E92DC-5E0C-4480-A40C-349B29FF7F84}" type="slidenum">
              <a:rPr lang="tr-TR" smtClean="0"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922074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219A51-58A0-55D5-5938-15E76E168D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>
            <a:extLst>
              <a:ext uri="{FF2B5EF4-FFF2-40B4-BE49-F238E27FC236}">
                <a16:creationId xmlns:a16="http://schemas.microsoft.com/office/drawing/2014/main" id="{430C3AC9-B264-22D8-9FA2-A64AF142F17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691E3617-D9A1-43D2-3E54-3A4B321E4E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8AD81D2D-F6B0-80DA-09FB-DA6B081318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8E92DC-5E0C-4480-A40C-349B29FF7F84}" type="slidenum">
              <a:rPr lang="tr-TR" smtClean="0"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968788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386E9E-B48F-5B50-610D-AE8436DD01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>
            <a:extLst>
              <a:ext uri="{FF2B5EF4-FFF2-40B4-BE49-F238E27FC236}">
                <a16:creationId xmlns:a16="http://schemas.microsoft.com/office/drawing/2014/main" id="{9D9E65E3-42C5-35EC-6BEB-B0BCB4319DD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E3D6D826-41AD-A1C3-5FAB-B5AC010F7E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C2FFBBDF-5B8E-387C-396D-9DE087301B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8E92DC-5E0C-4480-A40C-349B29FF7F84}" type="slidenum">
              <a:rPr lang="tr-TR" smtClean="0"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219753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219A51-58A0-55D5-5938-15E76E168D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>
            <a:extLst>
              <a:ext uri="{FF2B5EF4-FFF2-40B4-BE49-F238E27FC236}">
                <a16:creationId xmlns:a16="http://schemas.microsoft.com/office/drawing/2014/main" id="{430C3AC9-B264-22D8-9FA2-A64AF142F17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691E3617-D9A1-43D2-3E54-3A4B321E4E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8AD81D2D-F6B0-80DA-09FB-DA6B081318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8E92DC-5E0C-4480-A40C-349B29FF7F84}" type="slidenum">
              <a:rPr lang="tr-TR" smtClean="0"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437992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88EF7C0-27F4-1D18-3EDF-64FBBA3268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C37E7454-F1A0-CDAF-5E53-01B7ED5F1A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8637E12D-E640-FD13-033C-29C99BD71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530FC-BE23-E340-8E39-B3B7D0C61DBF}" type="datetimeFigureOut">
              <a:rPr lang="tr-TR" smtClean="0"/>
              <a:t>30.07.2025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E280B8B9-B565-628C-04E1-BD6A944F3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33DAA68B-4545-78FD-3BE7-64783C463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9CAF5-243E-0540-B834-58F50733AC1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31362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7736EE6-729C-23A8-55D9-4348B1F39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F7A468A7-A0DA-FC0A-B47F-AACDFEA186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2296F6A5-9410-0093-F451-F06803DBF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530FC-BE23-E340-8E39-B3B7D0C61DBF}" type="datetimeFigureOut">
              <a:rPr lang="tr-TR" smtClean="0"/>
              <a:t>30.07.2025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12388048-E35D-9B5B-B3D1-8E91C2885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605A5429-0041-DC8B-F3B2-E233C16C9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9CAF5-243E-0540-B834-58F50733AC1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74424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8C95E675-FBAA-851A-25B6-E2169145C0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CED87B5D-4CCB-D489-F147-9ABFC811C7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D27A7E55-4E3E-F653-B72A-B8E1AE4D22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530FC-BE23-E340-8E39-B3B7D0C61DBF}" type="datetimeFigureOut">
              <a:rPr lang="tr-TR" smtClean="0"/>
              <a:t>30.07.2025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20E1163A-D5E6-AB9B-210A-9E1383846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9E350367-8121-16BA-ABDC-20F947BAA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9CAF5-243E-0540-B834-58F50733AC1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74070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468816D-080D-8A00-C60B-29B1EB1E10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FD9F26C-680B-4C4A-6CBA-88A0BA7211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C73002CE-503E-5A76-1507-A4A840DE93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530FC-BE23-E340-8E39-B3B7D0C61DBF}" type="datetimeFigureOut">
              <a:rPr lang="tr-TR" smtClean="0"/>
              <a:t>30.07.2025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16C1DAE8-F385-FAC6-FAC5-E76AEA5BD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EB1FAF9F-9A58-396F-A7E8-C72311B6C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9CAF5-243E-0540-B834-58F50733AC1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51586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E368CE9-0C77-5EC6-4398-03091AD428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5CA6183F-67C4-3CC9-AC39-C98F121E1E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FF3AFBE5-8383-3B82-5007-D6EBCCA1A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530FC-BE23-E340-8E39-B3B7D0C61DBF}" type="datetimeFigureOut">
              <a:rPr lang="tr-TR" smtClean="0"/>
              <a:t>30.07.2025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921D7763-0B44-9E3A-D687-56E2E89C3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B21CFB3A-A369-EEDF-6E21-8ED9A1E26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9CAF5-243E-0540-B834-58F50733AC1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30392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267BA6B-5D00-0772-F8F6-059C35620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7178D20-AF8A-5C33-1843-A3C678D4D5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AD39A90B-61B8-0702-7E1A-9B213C3789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A94C42FB-9D43-EECC-1367-777ED40E5A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530FC-BE23-E340-8E39-B3B7D0C61DBF}" type="datetimeFigureOut">
              <a:rPr lang="tr-TR" smtClean="0"/>
              <a:t>30.07.2025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E6533929-FD53-555A-6D08-C451D48BAA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F2CCD6E6-9809-7D3D-C7A1-CC207744F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9CAF5-243E-0540-B834-58F50733AC1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538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39EBC06-3DC1-DEB6-265D-73CC96EE3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0BF9E9C9-41F6-D48D-1D90-1FC8088741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B7816E12-46F7-9795-BF22-03FCBF7690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1A193198-085D-20FF-842E-76ABED30FB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15EF6B9A-CB74-872F-D471-4B84F0D39E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6FE64BFD-F4E4-2328-5DB2-40B370AA4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530FC-BE23-E340-8E39-B3B7D0C61DBF}" type="datetimeFigureOut">
              <a:rPr lang="tr-TR" smtClean="0"/>
              <a:t>30.07.2025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2812CF7F-3EAE-1159-00AE-1EB48210D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5B5AFD52-0E6F-38F1-376C-4622D2C3C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9CAF5-243E-0540-B834-58F50733AC1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1451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F3EEB21-7981-9120-153C-E6398FDE7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A4960AF8-6592-120E-A063-67672B31D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530FC-BE23-E340-8E39-B3B7D0C61DBF}" type="datetimeFigureOut">
              <a:rPr lang="tr-TR" smtClean="0"/>
              <a:t>30.07.2025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5C817E2B-7FA6-38D3-AF90-ED62BAAB6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DC823BD3-63EB-5F1C-2C50-0B9F5AE2B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9CAF5-243E-0540-B834-58F50733AC1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29343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83E5D30D-D04B-6108-5F64-E0F1688D16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530FC-BE23-E340-8E39-B3B7D0C61DBF}" type="datetimeFigureOut">
              <a:rPr lang="tr-TR" smtClean="0"/>
              <a:t>30.07.2025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78AD2680-99DE-4614-DD93-41940BBCA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F0C765B7-719A-BCFF-11EC-FEF5F60D5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9CAF5-243E-0540-B834-58F50733AC1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42048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2D038A7-D681-C263-A7AC-68797E90D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0AF33EC-D049-44BF-8BEA-6A02C01604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945328D4-40FF-BD98-E267-47A0C05A20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87D0B3BC-990A-408D-08F2-7EEC385721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530FC-BE23-E340-8E39-B3B7D0C61DBF}" type="datetimeFigureOut">
              <a:rPr lang="tr-TR" smtClean="0"/>
              <a:t>30.07.2025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41451A56-5951-DE7E-B64B-A7F8D33ED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C2314489-1D7C-29B2-EBC4-2AB377F6E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9CAF5-243E-0540-B834-58F50733AC1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90902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3F51F08-AD62-27E2-937D-103D07415C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1B37D156-81F2-A7E6-A785-072679B9FF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2BDEC382-B19E-6120-B53C-93B559D722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3C640596-0F5C-210D-8D5D-4C27D4BFBD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530FC-BE23-E340-8E39-B3B7D0C61DBF}" type="datetimeFigureOut">
              <a:rPr lang="tr-TR" smtClean="0"/>
              <a:t>30.07.2025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02A133A0-FD1D-0C29-BF8D-18BE813BC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7BD780FA-4F38-C9A9-076C-1884D62F5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9CAF5-243E-0540-B834-58F50733AC1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73089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6DEA70D8-1F8D-BE68-358E-A0E21755C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6BF18683-C673-8728-8CF6-003BE039F3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26558B0-5D27-8398-17F6-B90C6C281C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AD530FC-BE23-E340-8E39-B3B7D0C61DBF}" type="datetimeFigureOut">
              <a:rPr lang="tr-TR" smtClean="0"/>
              <a:t>30.07.2025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0979FE79-DA7E-EC1B-0103-892EFBF7B1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DD4356D7-87E6-3BF3-1DF5-A62760B035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CC9CAF5-243E-0540-B834-58F50733AC1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4257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ealth.harvard.edu/staying-healthy/foods-that-fight-inflammation?fbclid=IwAR39FeOaeMHaaeqKWpX0lhDJo0Ie8plWr3rtIrp1jUKb5zeatL8lIIcS8kM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Relationship Id="rId4" Type="http://schemas.microsoft.com/office/2007/relationships/hdphoto" Target="../media/hdphoto1.wdp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books.google.com.tr/books/about/Patients_and_Healers_in_the_Context_of_C.html?id=ZRVbw6-UyucC&amp;redir_esc=y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 descr="metin, beyaz, yazı tipi, grafik içeren bir resim&#10;&#10;Yapay zeka tarafından oluşturulan içerik yanlış olabilir.">
            <a:extLst>
              <a:ext uri="{FF2B5EF4-FFF2-40B4-BE49-F238E27FC236}">
                <a16:creationId xmlns:a16="http://schemas.microsoft.com/office/drawing/2014/main" id="{7803D5E7-92ED-FE7D-CEB0-254699A49C8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E2F5E5FB-57E6-BAB1-F291-04901DD4EF93}"/>
              </a:ext>
            </a:extLst>
          </p:cNvPr>
          <p:cNvSpPr txBox="1"/>
          <p:nvPr/>
        </p:nvSpPr>
        <p:spPr>
          <a:xfrm>
            <a:off x="5251016" y="3812205"/>
            <a:ext cx="16899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>
                <a:solidFill>
                  <a:srgbClr val="114533"/>
                </a:solidFill>
              </a:rPr>
              <a:t>AD/ SOYAD</a:t>
            </a:r>
          </a:p>
          <a:p>
            <a:pPr algn="ctr"/>
            <a:r>
              <a:rPr lang="tr-TR" sz="2000" dirty="0">
                <a:solidFill>
                  <a:srgbClr val="114533"/>
                </a:solidFill>
              </a:rPr>
              <a:t>UNVAN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3C340DF0-7138-435E-CDCB-67DAEFFDF35B}"/>
              </a:ext>
            </a:extLst>
          </p:cNvPr>
          <p:cNvSpPr txBox="1"/>
          <p:nvPr/>
        </p:nvSpPr>
        <p:spPr>
          <a:xfrm>
            <a:off x="1909876" y="2519782"/>
            <a:ext cx="83722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5400" b="1" dirty="0">
                <a:solidFill>
                  <a:srgbClr val="10AD4B"/>
                </a:solidFill>
                <a:latin typeface="Avenir Black" panose="02000503020000020003" pitchFamily="2" charset="0"/>
              </a:rPr>
              <a:t>SAĞLIKLI YAŞAM</a:t>
            </a:r>
            <a:endParaRPr lang="tr-TR" sz="3200" dirty="0">
              <a:solidFill>
                <a:srgbClr val="10AD4B"/>
              </a:solidFill>
              <a:latin typeface="Avenir" panose="02000503020000020003" pitchFamily="2" charset="0"/>
            </a:endParaRP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C0ABD69B-A532-07AF-577C-D8EFBE165B6C}"/>
              </a:ext>
            </a:extLst>
          </p:cNvPr>
          <p:cNvSpPr txBox="1"/>
          <p:nvPr/>
        </p:nvSpPr>
        <p:spPr>
          <a:xfrm>
            <a:off x="5295434" y="4765358"/>
            <a:ext cx="16011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>
                <a:solidFill>
                  <a:srgbClr val="114533"/>
                </a:solidFill>
              </a:rPr>
              <a:t>TARİH</a:t>
            </a:r>
            <a:endParaRPr lang="tr-TR" sz="1400" dirty="0">
              <a:solidFill>
                <a:srgbClr val="1145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219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72D8A3-B543-966D-43B7-8B9C3EAA2A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ikdörtgen 15">
            <a:extLst>
              <a:ext uri="{FF2B5EF4-FFF2-40B4-BE49-F238E27FC236}">
                <a16:creationId xmlns:a16="http://schemas.microsoft.com/office/drawing/2014/main" id="{3A0B7450-4B3D-ACCF-C8D3-98BC0CAE720B}"/>
              </a:ext>
            </a:extLst>
          </p:cNvPr>
          <p:cNvSpPr/>
          <p:nvPr/>
        </p:nvSpPr>
        <p:spPr>
          <a:xfrm>
            <a:off x="706773" y="842809"/>
            <a:ext cx="11105999" cy="56296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tr-TR" sz="2200" dirty="0"/>
              <a:t>Sık rastlanan mantık safsataları: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200" dirty="0"/>
              <a:t>Bilinmeyen otoriteye başvurma safsatası  </a:t>
            </a:r>
            <a:r>
              <a:rPr lang="tr-TR" sz="2200" dirty="0">
                <a:solidFill>
                  <a:srgbClr val="10AD4B"/>
                </a:solidFill>
              </a:rPr>
              <a:t>(İsviçreli bilim adamlarına göre…)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200" dirty="0"/>
              <a:t>İrrasyonel otoriteye başvurma safsatası </a:t>
            </a:r>
            <a:r>
              <a:rPr lang="tr-TR" sz="2200" dirty="0">
                <a:solidFill>
                  <a:srgbClr val="10AD4B"/>
                </a:solidFill>
              </a:rPr>
              <a:t>(Ünlü şovmenin tavsiyesine göre şunları yemeli)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200" dirty="0"/>
              <a:t>Popüler inanışa başvurma safsatası </a:t>
            </a:r>
            <a:r>
              <a:rPr lang="tr-TR" sz="2200" dirty="0">
                <a:solidFill>
                  <a:srgbClr val="10AD4B"/>
                </a:solidFill>
              </a:rPr>
              <a:t>(Bu kadar kişi yanılıyor olamaz)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200" dirty="0"/>
              <a:t>Doğaya başvurma safsatası </a:t>
            </a:r>
            <a:r>
              <a:rPr lang="tr-TR" sz="2200" dirty="0">
                <a:solidFill>
                  <a:srgbClr val="10AD4B"/>
                </a:solidFill>
              </a:rPr>
              <a:t>(Bu doğal olduğu için faydalıdır.)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200" dirty="0"/>
              <a:t>Kişisel tanıklığa başvurma safsatası </a:t>
            </a:r>
            <a:r>
              <a:rPr lang="tr-TR" sz="2200" dirty="0">
                <a:solidFill>
                  <a:srgbClr val="10AD4B"/>
                </a:solidFill>
              </a:rPr>
              <a:t>(Benim dedem de sigara içiyor ama hala sapasağlam)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200" dirty="0"/>
              <a:t>Cımbızlama safsatası </a:t>
            </a:r>
            <a:r>
              <a:rPr lang="tr-TR" sz="2200" dirty="0">
                <a:solidFill>
                  <a:srgbClr val="10AD4B"/>
                </a:solidFill>
              </a:rPr>
              <a:t>(Şu makalede aşının yan etkilerinden bahsedilmiş)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200" dirty="0"/>
              <a:t>Ya siyah ya beyaz safsatası </a:t>
            </a:r>
            <a:r>
              <a:rPr lang="tr-TR" sz="2200" dirty="0">
                <a:solidFill>
                  <a:srgbClr val="10AD4B"/>
                </a:solidFill>
              </a:rPr>
              <a:t>(Salgını önlemek için ya sokağa çıkma yasağı ya da sürü bağışıklığı)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200" dirty="0"/>
              <a:t>Felaket tellallığı safsatası </a:t>
            </a:r>
            <a:r>
              <a:rPr lang="tr-TR" sz="2200" dirty="0">
                <a:solidFill>
                  <a:srgbClr val="10AD4B"/>
                </a:solidFill>
              </a:rPr>
              <a:t>(Buna verirseniz şunu da yapar, o da şuna sebep olur…)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4B4CF446-5B99-FFD5-11AF-CF7DEC8B037F}"/>
              </a:ext>
            </a:extLst>
          </p:cNvPr>
          <p:cNvSpPr txBox="1"/>
          <p:nvPr/>
        </p:nvSpPr>
        <p:spPr>
          <a:xfrm>
            <a:off x="193116" y="172097"/>
            <a:ext cx="9678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rgbClr val="114533"/>
                </a:solidFill>
              </a:rPr>
              <a:t>SAĞLIK OKURYAZARLIĞI</a:t>
            </a:r>
            <a:endParaRPr lang="tr-TR" sz="2800" dirty="0">
              <a:solidFill>
                <a:srgbClr val="1145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353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C76989-C5B0-FA64-21C8-5FC0EB9C30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ikdörtgen 15">
            <a:extLst>
              <a:ext uri="{FF2B5EF4-FFF2-40B4-BE49-F238E27FC236}">
                <a16:creationId xmlns:a16="http://schemas.microsoft.com/office/drawing/2014/main" id="{E349B4AB-52F6-E4FB-42EC-B0401D94FFCC}"/>
              </a:ext>
            </a:extLst>
          </p:cNvPr>
          <p:cNvSpPr/>
          <p:nvPr/>
        </p:nvSpPr>
        <p:spPr>
          <a:xfrm>
            <a:off x="706774" y="1044827"/>
            <a:ext cx="6480835" cy="46139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tr-TR" sz="2200" dirty="0"/>
              <a:t>Sağlıkla ilgili bir iddiayı değerlendirmek için kontrol listesi: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200" dirty="0"/>
              <a:t>Bilgi hangi kaynaktan geliyor? (Sosyal medya, haber sitesi, mesaj, e-posta, sosyal çevre, bilimsel makale)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200" dirty="0"/>
              <a:t>Kaynak gösterilmiş mi?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200" dirty="0"/>
              <a:t>Kaynaktaki bilgiler güncel mi?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200" dirty="0"/>
              <a:t>Bilgi sizin ülkeniz, yaşınız, çevreniz ve koşullarınız için geçerli mi?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2CC927F3-F70E-9338-2D6D-14BF4DBF662A}"/>
              </a:ext>
            </a:extLst>
          </p:cNvPr>
          <p:cNvSpPr txBox="1"/>
          <p:nvPr/>
        </p:nvSpPr>
        <p:spPr>
          <a:xfrm>
            <a:off x="193116" y="172097"/>
            <a:ext cx="9678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rgbClr val="114533"/>
                </a:solidFill>
              </a:rPr>
              <a:t>SAĞLIK OKURYAZARLIĞI</a:t>
            </a:r>
            <a:endParaRPr lang="tr-TR" sz="2800" dirty="0">
              <a:solidFill>
                <a:srgbClr val="114533"/>
              </a:solidFill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3F3E653B-EF37-4122-011D-56465B374C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7609" y="2317898"/>
            <a:ext cx="3902037" cy="3902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166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9CC351-A2B2-5E74-E930-135ADEEC28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ikdörtgen 15">
            <a:extLst>
              <a:ext uri="{FF2B5EF4-FFF2-40B4-BE49-F238E27FC236}">
                <a16:creationId xmlns:a16="http://schemas.microsoft.com/office/drawing/2014/main" id="{097B4D46-6BBE-126C-1580-612138F8882B}"/>
              </a:ext>
            </a:extLst>
          </p:cNvPr>
          <p:cNvSpPr/>
          <p:nvPr/>
        </p:nvSpPr>
        <p:spPr>
          <a:xfrm>
            <a:off x="706773" y="1044827"/>
            <a:ext cx="8277739" cy="51217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tr-TR" sz="2200" b="1" dirty="0"/>
              <a:t>Güvenilir Bilgi Kaynakları</a:t>
            </a:r>
          </a:p>
          <a:p>
            <a:pPr>
              <a:lnSpc>
                <a:spcPct val="150000"/>
              </a:lnSpc>
            </a:pPr>
            <a:r>
              <a:rPr lang="tr-TR" sz="2200" dirty="0"/>
              <a:t>• Aile Hekimleri ve Aile Sağlığı Çalışanları</a:t>
            </a:r>
          </a:p>
          <a:p>
            <a:pPr>
              <a:lnSpc>
                <a:spcPct val="150000"/>
              </a:lnSpc>
            </a:pPr>
            <a:r>
              <a:rPr lang="tr-TR" sz="2200" dirty="0"/>
              <a:t>• Sağlığım: </a:t>
            </a:r>
            <a:r>
              <a:rPr lang="tr-TR" sz="2200" dirty="0" err="1">
                <a:solidFill>
                  <a:srgbClr val="10AD4B"/>
                </a:solidFill>
              </a:rPr>
              <a:t>sagligim.gov.tr</a:t>
            </a:r>
            <a:endParaRPr lang="tr-TR" sz="2200" dirty="0">
              <a:solidFill>
                <a:srgbClr val="10AD4B"/>
              </a:solidFill>
            </a:endParaRPr>
          </a:p>
          <a:p>
            <a:pPr>
              <a:lnSpc>
                <a:spcPct val="150000"/>
              </a:lnSpc>
            </a:pPr>
            <a:r>
              <a:rPr lang="tr-TR" sz="2200" dirty="0"/>
              <a:t>• Aşı Portalı: </a:t>
            </a:r>
            <a:r>
              <a:rPr lang="tr-TR" sz="2200" dirty="0" err="1">
                <a:solidFill>
                  <a:srgbClr val="10AD4B"/>
                </a:solidFill>
              </a:rPr>
              <a:t>asi.saglik.gov.tr</a:t>
            </a:r>
            <a:endParaRPr lang="tr-TR" sz="2200" dirty="0">
              <a:solidFill>
                <a:srgbClr val="10AD4B"/>
              </a:solidFill>
            </a:endParaRPr>
          </a:p>
          <a:p>
            <a:pPr>
              <a:lnSpc>
                <a:spcPct val="150000"/>
              </a:lnSpc>
            </a:pPr>
            <a:r>
              <a:rPr lang="tr-TR" sz="2200" dirty="0"/>
              <a:t>• ALO 171 Sigara Bırakma Portalı: </a:t>
            </a:r>
            <a:r>
              <a:rPr lang="tr-TR" sz="2200" dirty="0">
                <a:solidFill>
                  <a:srgbClr val="10AD4B"/>
                </a:solidFill>
              </a:rPr>
              <a:t>alo171.saglik.gov.tr</a:t>
            </a:r>
          </a:p>
          <a:p>
            <a:pPr>
              <a:lnSpc>
                <a:spcPct val="150000"/>
              </a:lnSpc>
            </a:pPr>
            <a:r>
              <a:rPr lang="tr-TR" sz="2200" dirty="0"/>
              <a:t>• ALO 191 Uyuşturucu ile Mücadele Portalı: </a:t>
            </a:r>
            <a:r>
              <a:rPr lang="tr-TR" sz="2200" dirty="0">
                <a:solidFill>
                  <a:srgbClr val="10AD4B"/>
                </a:solidFill>
              </a:rPr>
              <a:t>alo191.saglik.gov.tr</a:t>
            </a:r>
          </a:p>
          <a:p>
            <a:pPr>
              <a:lnSpc>
                <a:spcPct val="150000"/>
              </a:lnSpc>
            </a:pPr>
            <a:r>
              <a:rPr lang="tr-TR" sz="2200" dirty="0"/>
              <a:t>• Sağlıklı Hayat Merkezleri: </a:t>
            </a:r>
            <a:r>
              <a:rPr lang="tr-TR" sz="2200" dirty="0" err="1">
                <a:solidFill>
                  <a:srgbClr val="10AD4B"/>
                </a:solidFill>
              </a:rPr>
              <a:t>shm.saglik.gov.tr</a:t>
            </a:r>
            <a:endParaRPr lang="tr-TR" sz="2200" dirty="0">
              <a:solidFill>
                <a:srgbClr val="10AD4B"/>
              </a:solidFill>
            </a:endParaRPr>
          </a:p>
          <a:p>
            <a:pPr>
              <a:lnSpc>
                <a:spcPct val="150000"/>
              </a:lnSpc>
            </a:pPr>
            <a:r>
              <a:rPr lang="tr-TR" sz="2200" dirty="0"/>
              <a:t>• YEDAM: </a:t>
            </a:r>
            <a:r>
              <a:rPr lang="tr-TR" sz="2200" dirty="0" err="1">
                <a:solidFill>
                  <a:srgbClr val="10AD4B"/>
                </a:solidFill>
              </a:rPr>
              <a:t>yedam.org.tr</a:t>
            </a:r>
            <a:endParaRPr lang="tr-TR" sz="2200" dirty="0">
              <a:solidFill>
                <a:srgbClr val="10AD4B"/>
              </a:solidFill>
            </a:endParaRPr>
          </a:p>
          <a:p>
            <a:pPr>
              <a:lnSpc>
                <a:spcPct val="150000"/>
              </a:lnSpc>
            </a:pPr>
            <a:r>
              <a:rPr lang="tr-TR" sz="2200" dirty="0"/>
              <a:t>• Akılcı İlaç Kullanımı: </a:t>
            </a:r>
            <a:r>
              <a:rPr lang="tr-TR" sz="2200" dirty="0" err="1">
                <a:solidFill>
                  <a:srgbClr val="10AD4B"/>
                </a:solidFill>
              </a:rPr>
              <a:t>akilciilac.gov.tr</a:t>
            </a:r>
            <a:endParaRPr lang="tr-TR" sz="2200" dirty="0">
              <a:solidFill>
                <a:srgbClr val="10AD4B"/>
              </a:solidFill>
            </a:endParaRPr>
          </a:p>
          <a:p>
            <a:pPr>
              <a:lnSpc>
                <a:spcPct val="150000"/>
              </a:lnSpc>
            </a:pPr>
            <a:r>
              <a:rPr lang="tr-TR" sz="2200" dirty="0"/>
              <a:t>• Seyahat Sağlığı: </a:t>
            </a:r>
            <a:r>
              <a:rPr lang="tr-TR" sz="2200" dirty="0" err="1">
                <a:solidFill>
                  <a:srgbClr val="10AD4B"/>
                </a:solidFill>
              </a:rPr>
              <a:t>seyahatsagligi.gov.tr</a:t>
            </a:r>
            <a:endParaRPr lang="tr-TR" sz="2200" dirty="0">
              <a:solidFill>
                <a:srgbClr val="10AD4B"/>
              </a:solidFill>
            </a:endParaRP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8FAA1F19-62D9-6F45-0B33-6D04E3D1F9A5}"/>
              </a:ext>
            </a:extLst>
          </p:cNvPr>
          <p:cNvSpPr txBox="1"/>
          <p:nvPr/>
        </p:nvSpPr>
        <p:spPr>
          <a:xfrm>
            <a:off x="193116" y="172097"/>
            <a:ext cx="9678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rgbClr val="114533"/>
                </a:solidFill>
              </a:rPr>
              <a:t>SAĞLIK OKURYAZARLIĞI</a:t>
            </a:r>
            <a:endParaRPr lang="tr-TR" sz="2800" dirty="0">
              <a:solidFill>
                <a:srgbClr val="114533"/>
              </a:solidFill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C3C73E7C-788B-003C-415C-37551CA166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5868" y="3338623"/>
            <a:ext cx="3635522" cy="3635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743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2D35F4-17DC-9E6C-4D34-6D8C6D24B3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ikdörtgen 15">
            <a:extLst>
              <a:ext uri="{FF2B5EF4-FFF2-40B4-BE49-F238E27FC236}">
                <a16:creationId xmlns:a16="http://schemas.microsoft.com/office/drawing/2014/main" id="{22D6CDCA-5283-2F78-479B-C6049396A8F8}"/>
              </a:ext>
            </a:extLst>
          </p:cNvPr>
          <p:cNvSpPr/>
          <p:nvPr/>
        </p:nvSpPr>
        <p:spPr>
          <a:xfrm>
            <a:off x="706773" y="1044827"/>
            <a:ext cx="9457953" cy="47524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1800"/>
              </a:spcBef>
            </a:pPr>
            <a:r>
              <a:rPr lang="tr-TR" sz="2200" dirty="0">
                <a:ea typeface="Adobe Gothic Std B" panose="020B0800000000000000" pitchFamily="34" charset="-128"/>
              </a:rPr>
              <a:t>Sağlıklı ve dengeli beslenme, vücudun çalışmasını sağlayan enerji ve besin maddelerini edinmek için doğru miktarda, doğru türde yiyecek tüketmektir.</a:t>
            </a:r>
          </a:p>
          <a:p>
            <a:pPr marL="342900" indent="-342900">
              <a:lnSpc>
                <a:spcPct val="15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tr-TR" sz="2200" dirty="0">
                <a:ea typeface="Adobe Gothic Std B" panose="020B0800000000000000" pitchFamily="34" charset="-128"/>
              </a:rPr>
              <a:t>Gıda güvenliğine dikkat etmek</a:t>
            </a:r>
          </a:p>
          <a:p>
            <a:pPr marL="342900" indent="-342900">
              <a:lnSpc>
                <a:spcPct val="15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tr-TR" sz="2200" dirty="0">
                <a:ea typeface="Adobe Gothic Std B" panose="020B0800000000000000" pitchFamily="34" charset="-128"/>
              </a:rPr>
              <a:t>Gıda etiketlerini okumak</a:t>
            </a:r>
          </a:p>
          <a:p>
            <a:pPr marL="342900" indent="-342900">
              <a:lnSpc>
                <a:spcPct val="15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tr-TR" sz="2200" dirty="0">
                <a:ea typeface="Adobe Gothic Std B" panose="020B0800000000000000" pitchFamily="34" charset="-128"/>
              </a:rPr>
              <a:t>Her besin grubundan yeterince tüketmek</a:t>
            </a:r>
          </a:p>
          <a:p>
            <a:pPr marL="342900" indent="-342900">
              <a:lnSpc>
                <a:spcPct val="15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tr-TR" sz="2200" dirty="0">
                <a:ea typeface="Adobe Gothic Std B" panose="020B0800000000000000" pitchFamily="34" charset="-128"/>
              </a:rPr>
              <a:t>Yemeğin enerji yoğunluğunu ayarlamak</a:t>
            </a:r>
          </a:p>
          <a:p>
            <a:pPr marL="342900" indent="-342900">
              <a:lnSpc>
                <a:spcPct val="15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tr-TR" sz="2200" dirty="0">
                <a:ea typeface="Adobe Gothic Std B" panose="020B0800000000000000" pitchFamily="34" charset="-128"/>
              </a:rPr>
              <a:t>Sağlıklı kilo kaybı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7078794E-588F-2145-32D4-C2887772F5F8}"/>
              </a:ext>
            </a:extLst>
          </p:cNvPr>
          <p:cNvSpPr txBox="1"/>
          <p:nvPr/>
        </p:nvSpPr>
        <p:spPr>
          <a:xfrm>
            <a:off x="193116" y="172097"/>
            <a:ext cx="9678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rgbClr val="114533"/>
                </a:solidFill>
              </a:rPr>
              <a:t>SAĞLIKLI BESLENME</a:t>
            </a:r>
            <a:endParaRPr lang="tr-TR" sz="2800" dirty="0">
              <a:solidFill>
                <a:srgbClr val="114533"/>
              </a:solidFill>
            </a:endParaRPr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D70DA688-8BFA-4577-1027-1235EF764A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6707" y="2523778"/>
            <a:ext cx="3635820" cy="3635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323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2D35F4-17DC-9E6C-4D34-6D8C6D24B3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ikdörtgen 15">
            <a:extLst>
              <a:ext uri="{FF2B5EF4-FFF2-40B4-BE49-F238E27FC236}">
                <a16:creationId xmlns:a16="http://schemas.microsoft.com/office/drawing/2014/main" id="{22D6CDCA-5283-2F78-479B-C6049396A8F8}"/>
              </a:ext>
            </a:extLst>
          </p:cNvPr>
          <p:cNvSpPr/>
          <p:nvPr/>
        </p:nvSpPr>
        <p:spPr>
          <a:xfrm>
            <a:off x="725335" y="1182889"/>
            <a:ext cx="6438306" cy="40599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1800"/>
              </a:spcBef>
            </a:pPr>
            <a:r>
              <a:rPr lang="tr-TR" sz="2200" dirty="0">
                <a:ea typeface="Adobe Gothic Std B" panose="020B0800000000000000" pitchFamily="34" charset="-128"/>
              </a:rPr>
              <a:t>Birçok kronik hastalık </a:t>
            </a:r>
            <a:r>
              <a:rPr lang="tr-TR" sz="2200" dirty="0">
                <a:solidFill>
                  <a:srgbClr val="10AD4B"/>
                </a:solidFill>
                <a:ea typeface="Adobe Gothic Std B" panose="020B0800000000000000" pitchFamily="34" charset="-128"/>
              </a:rPr>
              <a:t>uzun süren enflamasyona </a:t>
            </a:r>
            <a:r>
              <a:rPr lang="tr-TR" sz="2200" dirty="0">
                <a:ea typeface="Adobe Gothic Std B" panose="020B0800000000000000" pitchFamily="34" charset="-128"/>
              </a:rPr>
              <a:t>bağlı. </a:t>
            </a:r>
          </a:p>
          <a:p>
            <a:pPr>
              <a:lnSpc>
                <a:spcPct val="150000"/>
              </a:lnSpc>
              <a:spcBef>
                <a:spcPts val="1800"/>
              </a:spcBef>
            </a:pPr>
            <a:r>
              <a:rPr lang="tr-TR" sz="2200" dirty="0">
                <a:ea typeface="Adobe Gothic Std B" panose="020B0800000000000000" pitchFamily="34" charset="-128"/>
              </a:rPr>
              <a:t>Uzun süreli enflamasyon: bağışıklık sistemimizin </a:t>
            </a:r>
            <a:r>
              <a:rPr lang="tr-TR" sz="2200" dirty="0">
                <a:solidFill>
                  <a:srgbClr val="10AD4B"/>
                </a:solidFill>
                <a:ea typeface="Adobe Gothic Std B" panose="020B0800000000000000" pitchFamily="34" charset="-128"/>
              </a:rPr>
              <a:t>yabancı maddelere karşı aşırı ve sürekli  tepki </a:t>
            </a:r>
            <a:r>
              <a:rPr lang="tr-TR" sz="2200" dirty="0">
                <a:ea typeface="Adobe Gothic Std B" panose="020B0800000000000000" pitchFamily="34" charset="-128"/>
              </a:rPr>
              <a:t>vermesi </a:t>
            </a:r>
          </a:p>
          <a:p>
            <a:pPr>
              <a:lnSpc>
                <a:spcPct val="150000"/>
              </a:lnSpc>
              <a:spcBef>
                <a:spcPts val="1800"/>
              </a:spcBef>
            </a:pPr>
            <a:r>
              <a:rPr lang="tr-TR" sz="2200" dirty="0">
                <a:ea typeface="Adobe Gothic Std B" panose="020B0800000000000000" pitchFamily="34" charset="-128"/>
              </a:rPr>
              <a:t>Uzun süreli enflamasyonu </a:t>
            </a:r>
            <a:r>
              <a:rPr lang="tr-TR" sz="2200" dirty="0">
                <a:solidFill>
                  <a:srgbClr val="10AD4B"/>
                </a:solidFill>
                <a:ea typeface="Adobe Gothic Std B" panose="020B0800000000000000" pitchFamily="34" charset="-128"/>
              </a:rPr>
              <a:t>azaltmanın yolu ilaçlar değil, </a:t>
            </a:r>
            <a:r>
              <a:rPr lang="tr-TR" sz="2200" dirty="0">
                <a:ea typeface="Adobe Gothic Std B" panose="020B0800000000000000" pitchFamily="34" charset="-128"/>
              </a:rPr>
              <a:t>sağlıklı beslenme. 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7078794E-588F-2145-32D4-C2887772F5F8}"/>
              </a:ext>
            </a:extLst>
          </p:cNvPr>
          <p:cNvSpPr txBox="1"/>
          <p:nvPr/>
        </p:nvSpPr>
        <p:spPr>
          <a:xfrm>
            <a:off x="193116" y="172097"/>
            <a:ext cx="9678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rgbClr val="114533"/>
                </a:solidFill>
              </a:rPr>
              <a:t>SAĞLIKLI BESLENME</a:t>
            </a:r>
            <a:endParaRPr lang="tr-TR" sz="2800" dirty="0">
              <a:solidFill>
                <a:srgbClr val="114533"/>
              </a:solidFill>
            </a:endParaRPr>
          </a:p>
        </p:txBody>
      </p:sp>
      <p:sp>
        <p:nvSpPr>
          <p:cNvPr id="3" name="Dikdörtgen 2">
            <a:extLst>
              <a:ext uri="{FF2B5EF4-FFF2-40B4-BE49-F238E27FC236}">
                <a16:creationId xmlns:a16="http://schemas.microsoft.com/office/drawing/2014/main" id="{BFA03307-2462-C015-CCF2-E9DD6805D40E}"/>
              </a:ext>
            </a:extLst>
          </p:cNvPr>
          <p:cNvSpPr/>
          <p:nvPr/>
        </p:nvSpPr>
        <p:spPr>
          <a:xfrm>
            <a:off x="725335" y="5440527"/>
            <a:ext cx="6419744" cy="4691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en-US" sz="1100" dirty="0">
                <a:solidFill>
                  <a:schemeClr val="bg1">
                    <a:lumMod val="65000"/>
                  </a:schemeClr>
                </a:solidFill>
                <a:ea typeface="Cambria" panose="02040503050406030204" pitchFamily="18" charset="0"/>
              </a:rPr>
              <a:t>Dr. Frank Hu, professor of nutrition and epidemiology</a:t>
            </a:r>
            <a:r>
              <a:rPr lang="tr-TR" sz="1100" dirty="0">
                <a:solidFill>
                  <a:schemeClr val="bg1">
                    <a:lumMod val="65000"/>
                  </a:schemeClr>
                </a:solidFill>
                <a:ea typeface="Cambria" panose="02040503050406030204" pitchFamily="18" charset="0"/>
              </a:rPr>
              <a:t> 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ea typeface="Cambria" panose="02040503050406030204" pitchFamily="18" charset="0"/>
              </a:rPr>
              <a:t>in the Department of Nutrition at the Harvard School of Public Health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ea typeface="Cambria" panose="02040503050406030204" pitchFamily="18" charset="0"/>
              </a:rPr>
              <a:t>.</a:t>
            </a:r>
            <a:endParaRPr lang="tr-TR" sz="1050" dirty="0">
              <a:solidFill>
                <a:schemeClr val="bg1">
                  <a:lumMod val="65000"/>
                </a:schemeClr>
              </a:solidFill>
              <a:ea typeface="Cambria" panose="02040503050406030204" pitchFamily="18" charset="0"/>
            </a:endParaRPr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id="{EA34C9F7-F5C3-0AF6-1F8D-56C3098E2650}"/>
              </a:ext>
            </a:extLst>
          </p:cNvPr>
          <p:cNvSpPr/>
          <p:nvPr/>
        </p:nvSpPr>
        <p:spPr>
          <a:xfrm>
            <a:off x="706773" y="5866872"/>
            <a:ext cx="6438306" cy="4691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  <a:tabLst>
                <a:tab pos="5646738" algn="l"/>
              </a:tabLst>
            </a:pPr>
            <a:r>
              <a:rPr lang="en-US" sz="1100" dirty="0">
                <a:solidFill>
                  <a:schemeClr val="bg1">
                    <a:lumMod val="65000"/>
                  </a:schemeClr>
                </a:solidFill>
                <a:ea typeface="Cambria" panose="020405030504060302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www.health.harvard.edu/staying-healthy/foods-that-fight-inflammation?fbclid=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ea typeface="Cambria" panose="020405030504060302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IwAR39FeOaeMHaaeqKWpX0lhDJo0Ie8plWr3rtIrp1jUKb5zeatL8lIIcS8kM</a:t>
            </a:r>
            <a:endParaRPr lang="tr-TR" sz="1050" dirty="0">
              <a:solidFill>
                <a:schemeClr val="bg1">
                  <a:lumMod val="65000"/>
                </a:schemeClr>
              </a:solidFill>
              <a:ea typeface="Cambria" panose="02040503050406030204" pitchFamily="18" charset="0"/>
            </a:endParaRPr>
          </a:p>
        </p:txBody>
      </p:sp>
      <p:grpSp>
        <p:nvGrpSpPr>
          <p:cNvPr id="5" name="Grup 4">
            <a:extLst>
              <a:ext uri="{FF2B5EF4-FFF2-40B4-BE49-F238E27FC236}">
                <a16:creationId xmlns:a16="http://schemas.microsoft.com/office/drawing/2014/main" id="{24EFA117-D211-2FEE-C15E-CFD5B7783522}"/>
              </a:ext>
            </a:extLst>
          </p:cNvPr>
          <p:cNvGrpSpPr/>
          <p:nvPr/>
        </p:nvGrpSpPr>
        <p:grpSpPr>
          <a:xfrm>
            <a:off x="7841443" y="520108"/>
            <a:ext cx="10515600" cy="1834592"/>
            <a:chOff x="7841443" y="520108"/>
            <a:chExt cx="10515600" cy="1834592"/>
          </a:xfrm>
        </p:grpSpPr>
        <p:sp>
          <p:nvSpPr>
            <p:cNvPr id="6" name="Unvan 1">
              <a:extLst>
                <a:ext uri="{FF2B5EF4-FFF2-40B4-BE49-F238E27FC236}">
                  <a16:creationId xmlns:a16="http://schemas.microsoft.com/office/drawing/2014/main" id="{706176AF-EEA5-8DD0-B27B-073796667532}"/>
                </a:ext>
              </a:extLst>
            </p:cNvPr>
            <p:cNvSpPr txBox="1">
              <a:spLocks/>
            </p:cNvSpPr>
            <p:nvPr/>
          </p:nvSpPr>
          <p:spPr>
            <a:xfrm>
              <a:off x="7841443" y="520108"/>
              <a:ext cx="10515600" cy="132556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Adobe Gothic Std B" panose="020B0800000000000000" pitchFamily="34" charset="-128"/>
                  <a:ea typeface="Adobe Gothic Std B" panose="020B0800000000000000" pitchFamily="34" charset="-128"/>
                  <a:cs typeface="+mj-cs"/>
                </a:defRPr>
              </a:lvl1pPr>
            </a:lstStyle>
            <a:p>
              <a:r>
                <a:rPr lang="tr-TR" sz="2800" b="1" dirty="0">
                  <a:solidFill>
                    <a:srgbClr val="C80000"/>
                  </a:solidFill>
                  <a:latin typeface="+mn-lt"/>
                </a:rPr>
                <a:t>ENFLAMASYONU</a:t>
              </a:r>
              <a:r>
                <a:rPr lang="tr-TR" sz="2800" b="1" dirty="0">
                  <a:latin typeface="+mn-lt"/>
                </a:rPr>
                <a:t> </a:t>
              </a:r>
            </a:p>
            <a:p>
              <a:r>
                <a:rPr lang="tr-TR" sz="2800" b="1" dirty="0">
                  <a:latin typeface="+mn-lt"/>
                </a:rPr>
                <a:t>ENGELLEYEN BESİNLER</a:t>
              </a:r>
            </a:p>
          </p:txBody>
        </p:sp>
        <p:sp>
          <p:nvSpPr>
            <p:cNvPr id="8" name="Unvan 1">
              <a:extLst>
                <a:ext uri="{FF2B5EF4-FFF2-40B4-BE49-F238E27FC236}">
                  <a16:creationId xmlns:a16="http://schemas.microsoft.com/office/drawing/2014/main" id="{37092133-36ED-F84B-AC5C-2ED7E344498C}"/>
                </a:ext>
              </a:extLst>
            </p:cNvPr>
            <p:cNvSpPr txBox="1">
              <a:spLocks/>
            </p:cNvSpPr>
            <p:nvPr/>
          </p:nvSpPr>
          <p:spPr>
            <a:xfrm>
              <a:off x="7865443" y="1296300"/>
              <a:ext cx="3618832" cy="10584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Adobe Gothic Std B" panose="020B0800000000000000" pitchFamily="34" charset="-128"/>
                  <a:ea typeface="Adobe Gothic Std B" panose="020B0800000000000000" pitchFamily="34" charset="-128"/>
                  <a:cs typeface="+mj-cs"/>
                </a:defRPr>
              </a:lvl1pPr>
            </a:lstStyle>
            <a:p>
              <a:r>
                <a:rPr lang="tr-TR" sz="1200" b="1" dirty="0">
                  <a:solidFill>
                    <a:schemeClr val="tx1"/>
                  </a:solidFill>
                  <a:latin typeface="+mn-lt"/>
                </a:rPr>
                <a:t>Kanser, kalp hastalığı, diyabet, depresyon ve Alzheimer hastalığı kronik </a:t>
              </a:r>
              <a:r>
                <a:rPr lang="tr-TR" sz="1200" b="1" dirty="0" err="1">
                  <a:solidFill>
                    <a:schemeClr val="tx1"/>
                  </a:solidFill>
                  <a:latin typeface="+mn-lt"/>
                </a:rPr>
                <a:t>enflamasyon</a:t>
              </a:r>
              <a:r>
                <a:rPr lang="tr-TR" sz="1200" b="1" dirty="0">
                  <a:solidFill>
                    <a:schemeClr val="tx1"/>
                  </a:solidFill>
                  <a:latin typeface="+mn-lt"/>
                </a:rPr>
                <a:t> ile ilişkili. </a:t>
              </a:r>
              <a:endParaRPr lang="tr-TR" sz="1100" b="1" dirty="0">
                <a:solidFill>
                  <a:schemeClr val="tx1"/>
                </a:solidFill>
                <a:latin typeface="+mn-lt"/>
              </a:endParaRPr>
            </a:p>
          </p:txBody>
        </p:sp>
      </p:grpSp>
      <p:grpSp>
        <p:nvGrpSpPr>
          <p:cNvPr id="10" name="Grup 9">
            <a:extLst>
              <a:ext uri="{FF2B5EF4-FFF2-40B4-BE49-F238E27FC236}">
                <a16:creationId xmlns:a16="http://schemas.microsoft.com/office/drawing/2014/main" id="{7B3EE28D-AFB1-F277-003E-4E49C0A59302}"/>
              </a:ext>
            </a:extLst>
          </p:cNvPr>
          <p:cNvGrpSpPr/>
          <p:nvPr/>
        </p:nvGrpSpPr>
        <p:grpSpPr>
          <a:xfrm>
            <a:off x="7538207" y="2004934"/>
            <a:ext cx="4232565" cy="4467106"/>
            <a:chOff x="6501697" y="-20914"/>
            <a:chExt cx="5473895" cy="6192245"/>
          </a:xfrm>
        </p:grpSpPr>
        <p:pic>
          <p:nvPicPr>
            <p:cNvPr id="11" name="Resim 10" descr="metin, yemek, gıda, tasarım içeren bir resim&#10;&#10;Açıklama otomatik olarak oluşturuldu">
              <a:extLst>
                <a:ext uri="{FF2B5EF4-FFF2-40B4-BE49-F238E27FC236}">
                  <a16:creationId xmlns:a16="http://schemas.microsoft.com/office/drawing/2014/main" id="{53827C11-6740-59D9-B6A5-C222140E438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322" t="7558" r="18809" b="47284"/>
            <a:stretch/>
          </p:blipFill>
          <p:spPr>
            <a:xfrm>
              <a:off x="6554385" y="3945538"/>
              <a:ext cx="5421207" cy="2225793"/>
            </a:xfrm>
            <a:prstGeom prst="rect">
              <a:avLst/>
            </a:prstGeom>
          </p:spPr>
        </p:pic>
        <p:pic>
          <p:nvPicPr>
            <p:cNvPr id="12" name="Resim 11" descr="metin, meyve, gıda grubu, elma içeren bir resim&#10;&#10;Açıklama otomatik olarak oluşturuldu">
              <a:extLst>
                <a:ext uri="{FF2B5EF4-FFF2-40B4-BE49-F238E27FC236}">
                  <a16:creationId xmlns:a16="http://schemas.microsoft.com/office/drawing/2014/main" id="{44E9D356-28A2-62A7-3983-38A08F0D2FC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178" t="7697" r="19915" b="8804"/>
            <a:stretch/>
          </p:blipFill>
          <p:spPr>
            <a:xfrm>
              <a:off x="6501697" y="-20914"/>
              <a:ext cx="5321829" cy="40376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90635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2D35F4-17DC-9E6C-4D34-6D8C6D24B3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ikdörtgen 15">
            <a:extLst>
              <a:ext uri="{FF2B5EF4-FFF2-40B4-BE49-F238E27FC236}">
                <a16:creationId xmlns:a16="http://schemas.microsoft.com/office/drawing/2014/main" id="{22D6CDCA-5283-2F78-479B-C6049396A8F8}"/>
              </a:ext>
            </a:extLst>
          </p:cNvPr>
          <p:cNvSpPr/>
          <p:nvPr/>
        </p:nvSpPr>
        <p:spPr>
          <a:xfrm>
            <a:off x="706773" y="1044827"/>
            <a:ext cx="9457953" cy="42446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1800"/>
              </a:spcBef>
            </a:pPr>
            <a:r>
              <a:rPr lang="tr-TR" sz="2200" dirty="0">
                <a:ea typeface="Adobe Gothic Std B" panose="020B0800000000000000" pitchFamily="34" charset="-128"/>
              </a:rPr>
              <a:t>İyi bir beslenme için;</a:t>
            </a:r>
          </a:p>
          <a:p>
            <a:pPr marL="342900" indent="-342900">
              <a:lnSpc>
                <a:spcPct val="15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tr-TR" sz="2200" dirty="0">
                <a:ea typeface="Adobe Gothic Std B" panose="020B0800000000000000" pitchFamily="34" charset="-128"/>
              </a:rPr>
              <a:t>Bol sebze ve meyve yemek</a:t>
            </a:r>
          </a:p>
          <a:p>
            <a:pPr marL="342900" indent="-342900">
              <a:lnSpc>
                <a:spcPct val="15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tr-TR" sz="2200" dirty="0">
                <a:ea typeface="Adobe Gothic Std B" panose="020B0800000000000000" pitchFamily="34" charset="-128"/>
              </a:rPr>
              <a:t>Yağ, şeker ve tuzu azaltmak</a:t>
            </a:r>
          </a:p>
          <a:p>
            <a:pPr marL="342900" indent="-342900">
              <a:lnSpc>
                <a:spcPct val="15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tr-TR" sz="2200" dirty="0">
                <a:ea typeface="Adobe Gothic Std B" panose="020B0800000000000000" pitchFamily="34" charset="-128"/>
              </a:rPr>
              <a:t>Su içmek</a:t>
            </a:r>
          </a:p>
          <a:p>
            <a:pPr marL="342900" indent="-342900">
              <a:lnSpc>
                <a:spcPct val="15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tr-TR" sz="2200" dirty="0">
                <a:ea typeface="Adobe Gothic Std B" panose="020B0800000000000000" pitchFamily="34" charset="-128"/>
              </a:rPr>
              <a:t>Sağlıklı bir kiloda olmak</a:t>
            </a:r>
          </a:p>
          <a:p>
            <a:pPr marL="342900" indent="-342900">
              <a:lnSpc>
                <a:spcPct val="15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tr-TR" sz="2200" dirty="0">
                <a:ea typeface="Adobe Gothic Std B" panose="020B0800000000000000" pitchFamily="34" charset="-128"/>
              </a:rPr>
              <a:t>Fiziksel olarak aktif olmak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7078794E-588F-2145-32D4-C2887772F5F8}"/>
              </a:ext>
            </a:extLst>
          </p:cNvPr>
          <p:cNvSpPr txBox="1"/>
          <p:nvPr/>
        </p:nvSpPr>
        <p:spPr>
          <a:xfrm>
            <a:off x="193116" y="172097"/>
            <a:ext cx="9678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rgbClr val="114533"/>
                </a:solidFill>
              </a:rPr>
              <a:t>SAĞLIKLI BESLENME</a:t>
            </a:r>
            <a:endParaRPr lang="tr-TR" sz="2800" dirty="0">
              <a:solidFill>
                <a:srgbClr val="114533"/>
              </a:solidFill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CC7E351B-A936-AE10-C301-B3EC2E70998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12" t="16032" r="27764" b="6458"/>
          <a:stretch/>
        </p:blipFill>
        <p:spPr>
          <a:xfrm>
            <a:off x="6096000" y="1568549"/>
            <a:ext cx="4283674" cy="4204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70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2D35F4-17DC-9E6C-4D34-6D8C6D24B3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ikdörtgen 15">
            <a:extLst>
              <a:ext uri="{FF2B5EF4-FFF2-40B4-BE49-F238E27FC236}">
                <a16:creationId xmlns:a16="http://schemas.microsoft.com/office/drawing/2014/main" id="{22D6CDCA-5283-2F78-479B-C6049396A8F8}"/>
              </a:ext>
            </a:extLst>
          </p:cNvPr>
          <p:cNvSpPr/>
          <p:nvPr/>
        </p:nvSpPr>
        <p:spPr>
          <a:xfrm>
            <a:off x="706773" y="1044826"/>
            <a:ext cx="9678672" cy="35521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1800"/>
              </a:spcBef>
            </a:pPr>
            <a:r>
              <a:rPr lang="tr-TR" sz="2200" dirty="0">
                <a:ea typeface="Adobe Gothic Std B" panose="020B0800000000000000" pitchFamily="34" charset="-128"/>
              </a:rPr>
              <a:t>Fiziksel aktivite vücudun, enerji kullanan herhangi bir egzersizi ya da hareketidir. </a:t>
            </a:r>
          </a:p>
          <a:p>
            <a:pPr>
              <a:lnSpc>
                <a:spcPct val="150000"/>
              </a:lnSpc>
              <a:spcBef>
                <a:spcPts val="1800"/>
              </a:spcBef>
            </a:pPr>
            <a:r>
              <a:rPr lang="tr-TR" sz="2200" b="1" dirty="0">
                <a:ea typeface="Adobe Gothic Std B" panose="020B0800000000000000" pitchFamily="34" charset="-128"/>
              </a:rPr>
              <a:t>Ülkemizde yapılan araştırma, kadınların </a:t>
            </a:r>
            <a:r>
              <a:rPr lang="tr-TR" sz="2200" b="1" dirty="0">
                <a:solidFill>
                  <a:srgbClr val="10AD4B"/>
                </a:solidFill>
                <a:ea typeface="Adobe Gothic Std B" panose="020B0800000000000000" pitchFamily="34" charset="-128"/>
              </a:rPr>
              <a:t>%87</a:t>
            </a:r>
            <a:r>
              <a:rPr lang="tr-TR" sz="2200" b="1" dirty="0">
                <a:ea typeface="Adobe Gothic Std B" panose="020B0800000000000000" pitchFamily="34" charset="-128"/>
              </a:rPr>
              <a:t>’sinin, erkeklerin ise </a:t>
            </a:r>
            <a:r>
              <a:rPr lang="tr-TR" sz="2200" b="1" dirty="0">
                <a:solidFill>
                  <a:srgbClr val="10AD4B"/>
                </a:solidFill>
                <a:ea typeface="Adobe Gothic Std B" panose="020B0800000000000000" pitchFamily="34" charset="-128"/>
              </a:rPr>
              <a:t>%77</a:t>
            </a:r>
            <a:r>
              <a:rPr lang="tr-TR" sz="2200" b="1" dirty="0">
                <a:ea typeface="Adobe Gothic Std B" panose="020B0800000000000000" pitchFamily="34" charset="-128"/>
              </a:rPr>
              <a:t>’sinin yeterli ölçüde fiziksel aktivite yap</a:t>
            </a:r>
            <a:r>
              <a:rPr lang="tr-TR" sz="2200" b="1" u="sng" dirty="0">
                <a:ea typeface="Adobe Gothic Std B" panose="020B0800000000000000" pitchFamily="34" charset="-128"/>
              </a:rPr>
              <a:t>madığını</a:t>
            </a:r>
            <a:r>
              <a:rPr lang="tr-TR" sz="2200" b="1" dirty="0">
                <a:ea typeface="Adobe Gothic Std B" panose="020B0800000000000000" pitchFamily="34" charset="-128"/>
              </a:rPr>
              <a:t> göstermektedir. </a:t>
            </a:r>
          </a:p>
          <a:p>
            <a:pPr>
              <a:lnSpc>
                <a:spcPct val="150000"/>
              </a:lnSpc>
              <a:spcBef>
                <a:spcPts val="1800"/>
              </a:spcBef>
            </a:pPr>
            <a:r>
              <a:rPr lang="tr-TR" sz="2200" dirty="0">
                <a:ea typeface="Adobe Gothic Std B" panose="020B0800000000000000" pitchFamily="34" charset="-128"/>
              </a:rPr>
              <a:t>Düzenli fiziksel aktivite en sık görülen 10 kronik hastalıktan yedisini olumlu etkilemektedir. 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7078794E-588F-2145-32D4-C2887772F5F8}"/>
              </a:ext>
            </a:extLst>
          </p:cNvPr>
          <p:cNvSpPr txBox="1"/>
          <p:nvPr/>
        </p:nvSpPr>
        <p:spPr>
          <a:xfrm>
            <a:off x="193116" y="172097"/>
            <a:ext cx="9678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rgbClr val="114533"/>
                </a:solidFill>
              </a:rPr>
              <a:t>FİZİKSEL AKTİVİTE</a:t>
            </a:r>
            <a:endParaRPr lang="tr-TR" sz="2800" dirty="0">
              <a:solidFill>
                <a:srgbClr val="1145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114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2D35F4-17DC-9E6C-4D34-6D8C6D24B3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ikdörtgen 15">
            <a:extLst>
              <a:ext uri="{FF2B5EF4-FFF2-40B4-BE49-F238E27FC236}">
                <a16:creationId xmlns:a16="http://schemas.microsoft.com/office/drawing/2014/main" id="{22D6CDCA-5283-2F78-479B-C6049396A8F8}"/>
              </a:ext>
            </a:extLst>
          </p:cNvPr>
          <p:cNvSpPr/>
          <p:nvPr/>
        </p:nvSpPr>
        <p:spPr>
          <a:xfrm>
            <a:off x="706773" y="1044826"/>
            <a:ext cx="9678672" cy="40137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tr-TR" sz="2200" dirty="0">
                <a:ea typeface="Adobe Gothic Std B" panose="020B0800000000000000" pitchFamily="34" charset="-128"/>
              </a:rPr>
              <a:t>Kasları, kalp ve solunum zindeliğini iyileştirir.</a:t>
            </a:r>
          </a:p>
          <a:p>
            <a:pPr marL="285750" indent="-285750">
              <a:lnSpc>
                <a:spcPct val="15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tr-TR" sz="2200" dirty="0">
                <a:ea typeface="Adobe Gothic Std B" panose="020B0800000000000000" pitchFamily="34" charset="-128"/>
              </a:rPr>
              <a:t>Kemik sağlığı ve fonksiyonel sağlığı iyileştirir.</a:t>
            </a:r>
          </a:p>
          <a:p>
            <a:pPr marL="285750" indent="-285750">
              <a:lnSpc>
                <a:spcPct val="15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tr-TR" sz="2200" dirty="0">
                <a:ea typeface="Adobe Gothic Std B" panose="020B0800000000000000" pitchFamily="34" charset="-128"/>
              </a:rPr>
              <a:t>Yüksek kan basıncı, koroner kalp hastalığı, inme riskini azaltır.</a:t>
            </a:r>
          </a:p>
          <a:p>
            <a:pPr marL="285750" indent="-285750">
              <a:lnSpc>
                <a:spcPct val="15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tr-TR" sz="2200" dirty="0">
                <a:ea typeface="Adobe Gothic Std B" panose="020B0800000000000000" pitchFamily="34" charset="-128"/>
              </a:rPr>
              <a:t>Diyabet riskini azaltır ve kandaki yağ (lipid) düzeylerini iyileştirir.</a:t>
            </a:r>
          </a:p>
          <a:p>
            <a:pPr marL="285750" indent="-285750">
              <a:lnSpc>
                <a:spcPct val="15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tr-TR" sz="2200" dirty="0">
                <a:ea typeface="Adobe Gothic Std B" panose="020B0800000000000000" pitchFamily="34" charset="-128"/>
              </a:rPr>
              <a:t>Çeşitli kanser türlerinin (meme ve kolon kanseri gibi) riskini azaltır, kanser hastalarının yaşam kalitesini artırır.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7078794E-588F-2145-32D4-C2887772F5F8}"/>
              </a:ext>
            </a:extLst>
          </p:cNvPr>
          <p:cNvSpPr txBox="1"/>
          <p:nvPr/>
        </p:nvSpPr>
        <p:spPr>
          <a:xfrm>
            <a:off x="193116" y="172097"/>
            <a:ext cx="9678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rgbClr val="114533"/>
                </a:solidFill>
              </a:rPr>
              <a:t>FİZİKSEL AKTİVİTENİN FAYDALARI</a:t>
            </a:r>
            <a:endParaRPr lang="tr-TR" sz="2800" dirty="0">
              <a:solidFill>
                <a:srgbClr val="1145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293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2D35F4-17DC-9E6C-4D34-6D8C6D24B3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ikdörtgen 15">
            <a:extLst>
              <a:ext uri="{FF2B5EF4-FFF2-40B4-BE49-F238E27FC236}">
                <a16:creationId xmlns:a16="http://schemas.microsoft.com/office/drawing/2014/main" id="{22D6CDCA-5283-2F78-479B-C6049396A8F8}"/>
              </a:ext>
            </a:extLst>
          </p:cNvPr>
          <p:cNvSpPr/>
          <p:nvPr/>
        </p:nvSpPr>
        <p:spPr>
          <a:xfrm>
            <a:off x="706773" y="1044826"/>
            <a:ext cx="9678672" cy="3505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tr-TR" sz="2200" dirty="0">
                <a:ea typeface="Adobe Gothic Std B" panose="020B0800000000000000" pitchFamily="34" charset="-128"/>
              </a:rPr>
              <a:t>Kemik yoğunluğunda ve kas gücünde yaşla oluşan kaybı azaltır.</a:t>
            </a:r>
          </a:p>
          <a:p>
            <a:pPr marL="285750" indent="-285750">
              <a:lnSpc>
                <a:spcPct val="15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tr-TR" sz="2200" dirty="0">
                <a:ea typeface="Adobe Gothic Std B" panose="020B0800000000000000" pitchFamily="34" charset="-128"/>
              </a:rPr>
              <a:t>Düşme riskinin yanı sıra kalça ve omur kırıklarını azaltır.</a:t>
            </a:r>
          </a:p>
          <a:p>
            <a:pPr marL="285750" indent="-285750">
              <a:lnSpc>
                <a:spcPct val="15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tr-TR" sz="2200" dirty="0">
                <a:ea typeface="Adobe Gothic Std B" panose="020B0800000000000000" pitchFamily="34" charset="-128"/>
              </a:rPr>
              <a:t>Eklem iltihabını, romatizmal şikâyetleri azaltır.</a:t>
            </a:r>
          </a:p>
          <a:p>
            <a:pPr marL="285750" indent="-285750">
              <a:lnSpc>
                <a:spcPct val="15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tr-TR" sz="2200" dirty="0">
                <a:ea typeface="Adobe Gothic Std B" panose="020B0800000000000000" pitchFamily="34" charset="-128"/>
              </a:rPr>
              <a:t>Kronik ağrıları (örneğin bel ağrısı) azaltır.</a:t>
            </a:r>
          </a:p>
          <a:p>
            <a:pPr marL="285750" indent="-285750">
              <a:lnSpc>
                <a:spcPct val="15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tr-TR" sz="2200" dirty="0">
                <a:ea typeface="Adobe Gothic Std B" panose="020B0800000000000000" pitchFamily="34" charset="-128"/>
              </a:rPr>
              <a:t>Vücudun enerji dengesini korumaya ve kilo kontrolü sağlamaya yarar.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7078794E-588F-2145-32D4-C2887772F5F8}"/>
              </a:ext>
            </a:extLst>
          </p:cNvPr>
          <p:cNvSpPr txBox="1"/>
          <p:nvPr/>
        </p:nvSpPr>
        <p:spPr>
          <a:xfrm>
            <a:off x="193116" y="172097"/>
            <a:ext cx="9678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rgbClr val="114533"/>
                </a:solidFill>
              </a:rPr>
              <a:t>FİZİKSEL AKTİVİTENİN FAYDALARI</a:t>
            </a:r>
            <a:endParaRPr lang="tr-TR" sz="2800" dirty="0">
              <a:solidFill>
                <a:srgbClr val="1145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773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Unvan 1">
            <a:extLst>
              <a:ext uri="{FF2B5EF4-FFF2-40B4-BE49-F238E27FC236}">
                <a16:creationId xmlns:a16="http://schemas.microsoft.com/office/drawing/2014/main" id="{0FB35066-0F4D-4084-A5AB-E12CF4E460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958" y="796501"/>
            <a:ext cx="10067697" cy="132556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Aft>
                <a:spcPts val="2400"/>
              </a:spcAft>
            </a:pPr>
            <a:r>
              <a:rPr lang="tr-TR" sz="4000" dirty="0">
                <a:latin typeface="+mn-lt"/>
                <a:ea typeface="Adobe Gothic Std B" panose="020B0800000000000000" pitchFamily="34" charset="-128"/>
              </a:rPr>
              <a:t>Herkes için her yerde</a:t>
            </a:r>
            <a:br>
              <a:rPr lang="tr-TR" sz="4000" dirty="0">
                <a:latin typeface="+mn-lt"/>
                <a:ea typeface="Adobe Gothic Std B" panose="020B0800000000000000" pitchFamily="34" charset="-128"/>
              </a:rPr>
            </a:br>
            <a:r>
              <a:rPr lang="tr-TR" sz="4000" b="1" dirty="0">
                <a:latin typeface="+mn-lt"/>
                <a:ea typeface="Adobe Gothic Std B" panose="020B0800000000000000" pitchFamily="34" charset="-128"/>
              </a:rPr>
              <a:t>Fiziksel aktivite</a:t>
            </a:r>
          </a:p>
        </p:txBody>
      </p:sp>
      <p:grpSp>
        <p:nvGrpSpPr>
          <p:cNvPr id="7" name="Grup 6">
            <a:extLst>
              <a:ext uri="{FF2B5EF4-FFF2-40B4-BE49-F238E27FC236}">
                <a16:creationId xmlns:a16="http://schemas.microsoft.com/office/drawing/2014/main" id="{05AC2863-09E7-44F2-9EEB-B1810B2CF2C1}"/>
              </a:ext>
            </a:extLst>
          </p:cNvPr>
          <p:cNvGrpSpPr/>
          <p:nvPr/>
        </p:nvGrpSpPr>
        <p:grpSpPr>
          <a:xfrm>
            <a:off x="6586239" y="699281"/>
            <a:ext cx="5267970" cy="5730748"/>
            <a:chOff x="6929861" y="0"/>
            <a:chExt cx="5317496" cy="6858000"/>
          </a:xfrm>
        </p:grpSpPr>
        <p:pic>
          <p:nvPicPr>
            <p:cNvPr id="11" name="Picture 2" descr="Health Benefits of Physical Activity">
              <a:extLst>
                <a:ext uri="{FF2B5EF4-FFF2-40B4-BE49-F238E27FC236}">
                  <a16:creationId xmlns:a16="http://schemas.microsoft.com/office/drawing/2014/main" id="{2F291DEB-95AF-4823-BEB6-C1577089100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29861" y="0"/>
              <a:ext cx="5299075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Serbest Form: Şekil 11">
              <a:extLst>
                <a:ext uri="{FF2B5EF4-FFF2-40B4-BE49-F238E27FC236}">
                  <a16:creationId xmlns:a16="http://schemas.microsoft.com/office/drawing/2014/main" id="{79019340-953E-44AA-8F9B-AC417DDFCF8E}"/>
                </a:ext>
              </a:extLst>
            </p:cNvPr>
            <p:cNvSpPr/>
            <p:nvPr/>
          </p:nvSpPr>
          <p:spPr>
            <a:xfrm>
              <a:off x="7490691" y="479803"/>
              <a:ext cx="4128654" cy="462305"/>
            </a:xfrm>
            <a:custGeom>
              <a:avLst/>
              <a:gdLst>
                <a:gd name="connsiteX0" fmla="*/ 0 w 4128654"/>
                <a:gd name="connsiteY0" fmla="*/ 36946 h 406400"/>
                <a:gd name="connsiteX1" fmla="*/ 46182 w 4128654"/>
                <a:gd name="connsiteY1" fmla="*/ 341746 h 406400"/>
                <a:gd name="connsiteX2" fmla="*/ 4128654 w 4128654"/>
                <a:gd name="connsiteY2" fmla="*/ 406400 h 406400"/>
                <a:gd name="connsiteX3" fmla="*/ 4110182 w 4128654"/>
                <a:gd name="connsiteY3" fmla="*/ 0 h 406400"/>
                <a:gd name="connsiteX4" fmla="*/ 0 w 4128654"/>
                <a:gd name="connsiteY4" fmla="*/ 36946 h 406400"/>
                <a:gd name="connsiteX0" fmla="*/ 0 w 4128654"/>
                <a:gd name="connsiteY0" fmla="*/ 36946 h 406400"/>
                <a:gd name="connsiteX1" fmla="*/ 46182 w 4128654"/>
                <a:gd name="connsiteY1" fmla="*/ 341746 h 406400"/>
                <a:gd name="connsiteX2" fmla="*/ 1616364 w 4128654"/>
                <a:gd name="connsiteY2" fmla="*/ 267855 h 406400"/>
                <a:gd name="connsiteX3" fmla="*/ 4128654 w 4128654"/>
                <a:gd name="connsiteY3" fmla="*/ 406400 h 406400"/>
                <a:gd name="connsiteX4" fmla="*/ 4110182 w 4128654"/>
                <a:gd name="connsiteY4" fmla="*/ 0 h 406400"/>
                <a:gd name="connsiteX5" fmla="*/ 0 w 4128654"/>
                <a:gd name="connsiteY5" fmla="*/ 36946 h 406400"/>
                <a:gd name="connsiteX0" fmla="*/ 0 w 4128654"/>
                <a:gd name="connsiteY0" fmla="*/ 36946 h 406400"/>
                <a:gd name="connsiteX1" fmla="*/ 46182 w 4128654"/>
                <a:gd name="connsiteY1" fmla="*/ 341746 h 406400"/>
                <a:gd name="connsiteX2" fmla="*/ 1616364 w 4128654"/>
                <a:gd name="connsiteY2" fmla="*/ 267855 h 406400"/>
                <a:gd name="connsiteX3" fmla="*/ 4128654 w 4128654"/>
                <a:gd name="connsiteY3" fmla="*/ 406400 h 406400"/>
                <a:gd name="connsiteX4" fmla="*/ 4110182 w 4128654"/>
                <a:gd name="connsiteY4" fmla="*/ 0 h 406400"/>
                <a:gd name="connsiteX5" fmla="*/ 0 w 4128654"/>
                <a:gd name="connsiteY5" fmla="*/ 36946 h 406400"/>
                <a:gd name="connsiteX0" fmla="*/ 0 w 4128654"/>
                <a:gd name="connsiteY0" fmla="*/ 70845 h 440299"/>
                <a:gd name="connsiteX1" fmla="*/ 46182 w 4128654"/>
                <a:gd name="connsiteY1" fmla="*/ 375645 h 440299"/>
                <a:gd name="connsiteX2" fmla="*/ 1616364 w 4128654"/>
                <a:gd name="connsiteY2" fmla="*/ 301754 h 440299"/>
                <a:gd name="connsiteX3" fmla="*/ 4128654 w 4128654"/>
                <a:gd name="connsiteY3" fmla="*/ 440299 h 440299"/>
                <a:gd name="connsiteX4" fmla="*/ 4110182 w 4128654"/>
                <a:gd name="connsiteY4" fmla="*/ 33899 h 440299"/>
                <a:gd name="connsiteX5" fmla="*/ 0 w 4128654"/>
                <a:gd name="connsiteY5" fmla="*/ 70845 h 440299"/>
                <a:gd name="connsiteX0" fmla="*/ 0 w 4128654"/>
                <a:gd name="connsiteY0" fmla="*/ 92851 h 462305"/>
                <a:gd name="connsiteX1" fmla="*/ 46182 w 4128654"/>
                <a:gd name="connsiteY1" fmla="*/ 397651 h 462305"/>
                <a:gd name="connsiteX2" fmla="*/ 1616364 w 4128654"/>
                <a:gd name="connsiteY2" fmla="*/ 323760 h 462305"/>
                <a:gd name="connsiteX3" fmla="*/ 4128654 w 4128654"/>
                <a:gd name="connsiteY3" fmla="*/ 462305 h 462305"/>
                <a:gd name="connsiteX4" fmla="*/ 4110182 w 4128654"/>
                <a:gd name="connsiteY4" fmla="*/ 55905 h 462305"/>
                <a:gd name="connsiteX5" fmla="*/ 0 w 4128654"/>
                <a:gd name="connsiteY5" fmla="*/ 92851 h 462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4" h="462305">
                  <a:moveTo>
                    <a:pt x="0" y="92851"/>
                  </a:moveTo>
                  <a:lnTo>
                    <a:pt x="46182" y="397651"/>
                  </a:lnTo>
                  <a:cubicBezTo>
                    <a:pt x="529552" y="403808"/>
                    <a:pt x="1132994" y="317603"/>
                    <a:pt x="1616364" y="323760"/>
                  </a:cubicBezTo>
                  <a:cubicBezTo>
                    <a:pt x="2453794" y="369942"/>
                    <a:pt x="3383588" y="286814"/>
                    <a:pt x="4128654" y="462305"/>
                  </a:cubicBezTo>
                  <a:lnTo>
                    <a:pt x="4110182" y="55905"/>
                  </a:lnTo>
                  <a:cubicBezTo>
                    <a:pt x="2721648" y="-33380"/>
                    <a:pt x="1360824" y="-11828"/>
                    <a:pt x="0" y="92851"/>
                  </a:cubicBezTo>
                  <a:close/>
                </a:path>
              </a:pathLst>
            </a:custGeom>
            <a:solidFill>
              <a:srgbClr val="0C54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3" name="Dikdörtgen: Köşeleri Yuvarlatılmış 12">
              <a:extLst>
                <a:ext uri="{FF2B5EF4-FFF2-40B4-BE49-F238E27FC236}">
                  <a16:creationId xmlns:a16="http://schemas.microsoft.com/office/drawing/2014/main" id="{AB016319-515A-4A04-A2AA-DAF9FB1B3781}"/>
                </a:ext>
              </a:extLst>
            </p:cNvPr>
            <p:cNvSpPr/>
            <p:nvPr/>
          </p:nvSpPr>
          <p:spPr>
            <a:xfrm>
              <a:off x="7975567" y="1382066"/>
              <a:ext cx="1297742" cy="249644"/>
            </a:xfrm>
            <a:prstGeom prst="roundRect">
              <a:avLst>
                <a:gd name="adj" fmla="val 50000"/>
              </a:avLst>
            </a:prstGeom>
            <a:solidFill>
              <a:srgbClr val="A83F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4" name="Dikdörtgen: Köşeleri Yuvarlatılmış 13">
              <a:extLst>
                <a:ext uri="{FF2B5EF4-FFF2-40B4-BE49-F238E27FC236}">
                  <a16:creationId xmlns:a16="http://schemas.microsoft.com/office/drawing/2014/main" id="{2AC7C4FD-B093-4CFF-AC89-F4FE37DFF345}"/>
                </a:ext>
              </a:extLst>
            </p:cNvPr>
            <p:cNvSpPr/>
            <p:nvPr/>
          </p:nvSpPr>
          <p:spPr>
            <a:xfrm>
              <a:off x="9844756" y="1382066"/>
              <a:ext cx="1297742" cy="249644"/>
            </a:xfrm>
            <a:prstGeom prst="roundRect">
              <a:avLst>
                <a:gd name="adj" fmla="val 50000"/>
              </a:avLst>
            </a:prstGeom>
            <a:solidFill>
              <a:srgbClr val="97C1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6" name="Dikdörtgen: Köşeleri Yuvarlatılmış 15">
              <a:extLst>
                <a:ext uri="{FF2B5EF4-FFF2-40B4-BE49-F238E27FC236}">
                  <a16:creationId xmlns:a16="http://schemas.microsoft.com/office/drawing/2014/main" id="{9E4EF853-95CF-47DD-B7DD-E2B71A1D4110}"/>
                </a:ext>
              </a:extLst>
            </p:cNvPr>
            <p:cNvSpPr/>
            <p:nvPr/>
          </p:nvSpPr>
          <p:spPr>
            <a:xfrm>
              <a:off x="7758031" y="1676812"/>
              <a:ext cx="1698139" cy="453833"/>
            </a:xfrm>
            <a:prstGeom prst="roundRect">
              <a:avLst>
                <a:gd name="adj" fmla="val 0"/>
              </a:avLst>
            </a:prstGeom>
            <a:solidFill>
              <a:srgbClr val="D6E5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7" name="Dikdörtgen: Köşeleri Yuvarlatılmış 16">
              <a:extLst>
                <a:ext uri="{FF2B5EF4-FFF2-40B4-BE49-F238E27FC236}">
                  <a16:creationId xmlns:a16="http://schemas.microsoft.com/office/drawing/2014/main" id="{9FDFCCD8-293C-4602-85C8-F212F481941E}"/>
                </a:ext>
              </a:extLst>
            </p:cNvPr>
            <p:cNvSpPr/>
            <p:nvPr/>
          </p:nvSpPr>
          <p:spPr>
            <a:xfrm>
              <a:off x="9689549" y="1676812"/>
              <a:ext cx="1698139" cy="453833"/>
            </a:xfrm>
            <a:prstGeom prst="roundRect">
              <a:avLst>
                <a:gd name="adj" fmla="val 0"/>
              </a:avLst>
            </a:prstGeom>
            <a:solidFill>
              <a:srgbClr val="D6E5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  <p:sp>
          <p:nvSpPr>
            <p:cNvPr id="18" name="Dikdörtgen: Köşeleri Yuvarlatılmış 17">
              <a:extLst>
                <a:ext uri="{FF2B5EF4-FFF2-40B4-BE49-F238E27FC236}">
                  <a16:creationId xmlns:a16="http://schemas.microsoft.com/office/drawing/2014/main" id="{76537929-4CB0-4093-91E6-60AC3D84471A}"/>
                </a:ext>
              </a:extLst>
            </p:cNvPr>
            <p:cNvSpPr/>
            <p:nvPr/>
          </p:nvSpPr>
          <p:spPr>
            <a:xfrm>
              <a:off x="7126497" y="2461823"/>
              <a:ext cx="1185653" cy="453833"/>
            </a:xfrm>
            <a:prstGeom prst="roundRect">
              <a:avLst>
                <a:gd name="adj" fmla="val 0"/>
              </a:avLst>
            </a:prstGeom>
            <a:solidFill>
              <a:srgbClr val="D6E5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9" name="Dikdörtgen: Köşeleri Yuvarlatılmış 18">
              <a:extLst>
                <a:ext uri="{FF2B5EF4-FFF2-40B4-BE49-F238E27FC236}">
                  <a16:creationId xmlns:a16="http://schemas.microsoft.com/office/drawing/2014/main" id="{A8DB6311-B5C7-4AE9-BAEE-3B8C4B74482B}"/>
                </a:ext>
              </a:extLst>
            </p:cNvPr>
            <p:cNvSpPr/>
            <p:nvPr/>
          </p:nvSpPr>
          <p:spPr>
            <a:xfrm>
              <a:off x="7126497" y="3254762"/>
              <a:ext cx="1185653" cy="453833"/>
            </a:xfrm>
            <a:prstGeom prst="roundRect">
              <a:avLst>
                <a:gd name="adj" fmla="val 0"/>
              </a:avLst>
            </a:prstGeom>
            <a:solidFill>
              <a:srgbClr val="D6E5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20" name="Dikdörtgen: Köşeleri Yuvarlatılmış 19">
              <a:extLst>
                <a:ext uri="{FF2B5EF4-FFF2-40B4-BE49-F238E27FC236}">
                  <a16:creationId xmlns:a16="http://schemas.microsoft.com/office/drawing/2014/main" id="{99916B54-8A93-4E9D-8E71-D6AFD593C675}"/>
                </a:ext>
              </a:extLst>
            </p:cNvPr>
            <p:cNvSpPr/>
            <p:nvPr/>
          </p:nvSpPr>
          <p:spPr>
            <a:xfrm>
              <a:off x="7126497" y="4150756"/>
              <a:ext cx="1185653" cy="453833"/>
            </a:xfrm>
            <a:prstGeom prst="roundRect">
              <a:avLst>
                <a:gd name="adj" fmla="val 0"/>
              </a:avLst>
            </a:prstGeom>
            <a:solidFill>
              <a:srgbClr val="D6E5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21" name="Dikdörtgen: Köşeleri Yuvarlatılmış 20">
              <a:extLst>
                <a:ext uri="{FF2B5EF4-FFF2-40B4-BE49-F238E27FC236}">
                  <a16:creationId xmlns:a16="http://schemas.microsoft.com/office/drawing/2014/main" id="{DC56E9BF-4E14-4D9F-BE6F-6EAB745E5A56}"/>
                </a:ext>
              </a:extLst>
            </p:cNvPr>
            <p:cNvSpPr/>
            <p:nvPr/>
          </p:nvSpPr>
          <p:spPr>
            <a:xfrm>
              <a:off x="7220620" y="4954271"/>
              <a:ext cx="1698139" cy="226917"/>
            </a:xfrm>
            <a:prstGeom prst="roundRect">
              <a:avLst>
                <a:gd name="adj" fmla="val 0"/>
              </a:avLst>
            </a:prstGeom>
            <a:solidFill>
              <a:srgbClr val="EFF4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22" name="Dikdörtgen: Köşeleri Yuvarlatılmış 21">
              <a:extLst>
                <a:ext uri="{FF2B5EF4-FFF2-40B4-BE49-F238E27FC236}">
                  <a16:creationId xmlns:a16="http://schemas.microsoft.com/office/drawing/2014/main" id="{43A8F8E3-2A7D-41D0-8E6D-ABEF6B65FD0E}"/>
                </a:ext>
              </a:extLst>
            </p:cNvPr>
            <p:cNvSpPr/>
            <p:nvPr/>
          </p:nvSpPr>
          <p:spPr>
            <a:xfrm>
              <a:off x="10593295" y="2366414"/>
              <a:ext cx="1185653" cy="668885"/>
            </a:xfrm>
            <a:prstGeom prst="roundRect">
              <a:avLst>
                <a:gd name="adj" fmla="val 0"/>
              </a:avLst>
            </a:prstGeom>
            <a:solidFill>
              <a:srgbClr val="E6F0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23" name="Dikdörtgen: Köşeleri Yuvarlatılmış 22">
              <a:extLst>
                <a:ext uri="{FF2B5EF4-FFF2-40B4-BE49-F238E27FC236}">
                  <a16:creationId xmlns:a16="http://schemas.microsoft.com/office/drawing/2014/main" id="{6416E8DE-DE31-4E4C-AC01-33932CC4F622}"/>
                </a:ext>
              </a:extLst>
            </p:cNvPr>
            <p:cNvSpPr/>
            <p:nvPr/>
          </p:nvSpPr>
          <p:spPr>
            <a:xfrm>
              <a:off x="10593295" y="3082421"/>
              <a:ext cx="1185653" cy="506783"/>
            </a:xfrm>
            <a:prstGeom prst="roundRect">
              <a:avLst>
                <a:gd name="adj" fmla="val 0"/>
              </a:avLst>
            </a:prstGeom>
            <a:solidFill>
              <a:srgbClr val="E7EF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24" name="Dikdörtgen: Köşeleri Yuvarlatılmış 23">
              <a:extLst>
                <a:ext uri="{FF2B5EF4-FFF2-40B4-BE49-F238E27FC236}">
                  <a16:creationId xmlns:a16="http://schemas.microsoft.com/office/drawing/2014/main" id="{CB822B4A-52BF-4482-934B-AF3CA2453454}"/>
                </a:ext>
              </a:extLst>
            </p:cNvPr>
            <p:cNvSpPr/>
            <p:nvPr/>
          </p:nvSpPr>
          <p:spPr>
            <a:xfrm>
              <a:off x="10593295" y="3650360"/>
              <a:ext cx="1463238" cy="616840"/>
            </a:xfrm>
            <a:prstGeom prst="roundRect">
              <a:avLst>
                <a:gd name="adj" fmla="val 0"/>
              </a:avLst>
            </a:prstGeom>
            <a:solidFill>
              <a:srgbClr val="E6EE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25" name="Dikdörtgen: Köşeleri Yuvarlatılmış 24">
              <a:extLst>
                <a:ext uri="{FF2B5EF4-FFF2-40B4-BE49-F238E27FC236}">
                  <a16:creationId xmlns:a16="http://schemas.microsoft.com/office/drawing/2014/main" id="{FFC940E2-8C2F-4CB7-B208-8D20B82D1E58}"/>
                </a:ext>
              </a:extLst>
            </p:cNvPr>
            <p:cNvSpPr/>
            <p:nvPr/>
          </p:nvSpPr>
          <p:spPr>
            <a:xfrm>
              <a:off x="10593295" y="4332423"/>
              <a:ext cx="1463238" cy="616840"/>
            </a:xfrm>
            <a:prstGeom prst="roundRect">
              <a:avLst>
                <a:gd name="adj" fmla="val 0"/>
              </a:avLst>
            </a:prstGeom>
            <a:solidFill>
              <a:srgbClr val="E6EE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26" name="Dikdörtgen: Köşeleri Yuvarlatılmış 25">
              <a:extLst>
                <a:ext uri="{FF2B5EF4-FFF2-40B4-BE49-F238E27FC236}">
                  <a16:creationId xmlns:a16="http://schemas.microsoft.com/office/drawing/2014/main" id="{1B97E1B3-0C3F-432B-9B8E-6EF5971A3D14}"/>
                </a:ext>
              </a:extLst>
            </p:cNvPr>
            <p:cNvSpPr/>
            <p:nvPr/>
          </p:nvSpPr>
          <p:spPr>
            <a:xfrm>
              <a:off x="10593295" y="4949370"/>
              <a:ext cx="1463238" cy="616840"/>
            </a:xfrm>
            <a:prstGeom prst="roundRect">
              <a:avLst>
                <a:gd name="adj" fmla="val 0"/>
              </a:avLst>
            </a:prstGeom>
            <a:solidFill>
              <a:srgbClr val="E6EE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27" name="Dikdörtgen: Köşeleri Yuvarlatılmış 26">
              <a:extLst>
                <a:ext uri="{FF2B5EF4-FFF2-40B4-BE49-F238E27FC236}">
                  <a16:creationId xmlns:a16="http://schemas.microsoft.com/office/drawing/2014/main" id="{C0D93A8C-8A0B-450C-9564-BF028037E388}"/>
                </a:ext>
              </a:extLst>
            </p:cNvPr>
            <p:cNvSpPr/>
            <p:nvPr/>
          </p:nvSpPr>
          <p:spPr>
            <a:xfrm>
              <a:off x="10593295" y="5690109"/>
              <a:ext cx="1185653" cy="499822"/>
            </a:xfrm>
            <a:prstGeom prst="roundRect">
              <a:avLst>
                <a:gd name="adj" fmla="val 0"/>
              </a:avLst>
            </a:prstGeom>
            <a:solidFill>
              <a:srgbClr val="E6EE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28" name="Metin kutusu 27">
              <a:extLst>
                <a:ext uri="{FF2B5EF4-FFF2-40B4-BE49-F238E27FC236}">
                  <a16:creationId xmlns:a16="http://schemas.microsoft.com/office/drawing/2014/main" id="{D179119F-6406-4801-8278-A92188E62A12}"/>
                </a:ext>
              </a:extLst>
            </p:cNvPr>
            <p:cNvSpPr txBox="1"/>
            <p:nvPr/>
          </p:nvSpPr>
          <p:spPr>
            <a:xfrm>
              <a:off x="7622738" y="643596"/>
              <a:ext cx="3996607" cy="369332"/>
            </a:xfrm>
            <a:prstGeom prst="rect">
              <a:avLst/>
            </a:prstGeom>
            <a:noFill/>
          </p:spPr>
          <p:txBody>
            <a:bodyPr wrap="none" rtlCol="0">
              <a:prstTxWarp prst="textArchUp">
                <a:avLst>
                  <a:gd name="adj" fmla="val 11617699"/>
                </a:avLst>
              </a:prstTxWarp>
              <a:spAutoFit/>
            </a:bodyPr>
            <a:lstStyle/>
            <a:p>
              <a:pPr algn="ctr"/>
              <a:r>
                <a:rPr lang="tr-TR" sz="1400" dirty="0">
                  <a:solidFill>
                    <a:schemeClr val="bg1"/>
                  </a:solidFill>
                  <a:latin typeface="Adobe Gothic Std B" panose="020B0800000000000000" pitchFamily="34" charset="-128"/>
                  <a:ea typeface="Adobe Gothic Std B" panose="020B0800000000000000" pitchFamily="34" charset="-128"/>
                </a:rPr>
                <a:t>Fiziksel Aktivitenin Sağlığa Yararları</a:t>
              </a:r>
            </a:p>
          </p:txBody>
        </p:sp>
        <p:sp>
          <p:nvSpPr>
            <p:cNvPr id="29" name="Metin kutusu 28">
              <a:extLst>
                <a:ext uri="{FF2B5EF4-FFF2-40B4-BE49-F238E27FC236}">
                  <a16:creationId xmlns:a16="http://schemas.microsoft.com/office/drawing/2014/main" id="{BFCD12AF-0E31-4612-9840-A4A73972644D}"/>
                </a:ext>
              </a:extLst>
            </p:cNvPr>
            <p:cNvSpPr txBox="1"/>
            <p:nvPr/>
          </p:nvSpPr>
          <p:spPr>
            <a:xfrm>
              <a:off x="8115619" y="1309529"/>
              <a:ext cx="9829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1400" dirty="0">
                  <a:solidFill>
                    <a:schemeClr val="bg1"/>
                  </a:solidFill>
                  <a:latin typeface="Adobe Gothic Std B" panose="020B0800000000000000" pitchFamily="34" charset="-128"/>
                  <a:ea typeface="Adobe Gothic Std B" panose="020B0800000000000000" pitchFamily="34" charset="-128"/>
                </a:rPr>
                <a:t>Kısa Vade</a:t>
              </a:r>
            </a:p>
          </p:txBody>
        </p:sp>
        <p:sp>
          <p:nvSpPr>
            <p:cNvPr id="30" name="Metin kutusu 29">
              <a:extLst>
                <a:ext uri="{FF2B5EF4-FFF2-40B4-BE49-F238E27FC236}">
                  <a16:creationId xmlns:a16="http://schemas.microsoft.com/office/drawing/2014/main" id="{2D392290-0F83-48FB-8465-FDBA250FB993}"/>
                </a:ext>
              </a:extLst>
            </p:cNvPr>
            <p:cNvSpPr txBox="1"/>
            <p:nvPr/>
          </p:nvSpPr>
          <p:spPr>
            <a:xfrm>
              <a:off x="10015978" y="1309529"/>
              <a:ext cx="107433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1400" dirty="0">
                  <a:solidFill>
                    <a:schemeClr val="bg1"/>
                  </a:solidFill>
                  <a:latin typeface="Adobe Gothic Std B" panose="020B0800000000000000" pitchFamily="34" charset="-128"/>
                  <a:ea typeface="Adobe Gothic Std B" panose="020B0800000000000000" pitchFamily="34" charset="-128"/>
                </a:rPr>
                <a:t>Uzun Vade</a:t>
              </a:r>
            </a:p>
          </p:txBody>
        </p:sp>
        <p:sp>
          <p:nvSpPr>
            <p:cNvPr id="31" name="Metin kutusu 30">
              <a:extLst>
                <a:ext uri="{FF2B5EF4-FFF2-40B4-BE49-F238E27FC236}">
                  <a16:creationId xmlns:a16="http://schemas.microsoft.com/office/drawing/2014/main" id="{1BFEC682-5E92-4A81-97A1-639F84112535}"/>
                </a:ext>
              </a:extLst>
            </p:cNvPr>
            <p:cNvSpPr txBox="1"/>
            <p:nvPr/>
          </p:nvSpPr>
          <p:spPr>
            <a:xfrm>
              <a:off x="7710430" y="2388441"/>
              <a:ext cx="61427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1400" dirty="0">
                  <a:solidFill>
                    <a:srgbClr val="A83F82"/>
                  </a:solidFill>
                  <a:latin typeface="Adobe Gothic Std B" panose="020B0800000000000000" pitchFamily="34" charset="-128"/>
                  <a:ea typeface="Adobe Gothic Std B" panose="020B0800000000000000" pitchFamily="34" charset="-128"/>
                </a:rPr>
                <a:t>Uyku</a:t>
              </a:r>
            </a:p>
          </p:txBody>
        </p:sp>
        <p:sp>
          <p:nvSpPr>
            <p:cNvPr id="32" name="Metin kutusu 31">
              <a:extLst>
                <a:ext uri="{FF2B5EF4-FFF2-40B4-BE49-F238E27FC236}">
                  <a16:creationId xmlns:a16="http://schemas.microsoft.com/office/drawing/2014/main" id="{8A3C98A4-531B-4B75-AD2F-DFB2DADCB91A}"/>
                </a:ext>
              </a:extLst>
            </p:cNvPr>
            <p:cNvSpPr txBox="1"/>
            <p:nvPr/>
          </p:nvSpPr>
          <p:spPr>
            <a:xfrm>
              <a:off x="7187201" y="2661740"/>
              <a:ext cx="1141659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900" dirty="0">
                  <a:latin typeface="Adobe Gothic Std B" panose="020B0800000000000000" pitchFamily="34" charset="-128"/>
                  <a:ea typeface="Adobe Gothic Std B" panose="020B0800000000000000" pitchFamily="34" charset="-128"/>
                </a:rPr>
                <a:t>uyku kalitesi artar</a:t>
              </a:r>
            </a:p>
          </p:txBody>
        </p:sp>
        <p:sp>
          <p:nvSpPr>
            <p:cNvPr id="33" name="Metin kutusu 32">
              <a:extLst>
                <a:ext uri="{FF2B5EF4-FFF2-40B4-BE49-F238E27FC236}">
                  <a16:creationId xmlns:a16="http://schemas.microsoft.com/office/drawing/2014/main" id="{CA8846A6-7537-430E-A916-26946E4AC33B}"/>
                </a:ext>
              </a:extLst>
            </p:cNvPr>
            <p:cNvSpPr txBox="1"/>
            <p:nvPr/>
          </p:nvSpPr>
          <p:spPr>
            <a:xfrm>
              <a:off x="7319297" y="3242254"/>
              <a:ext cx="10054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tr-TR" sz="1400" dirty="0" err="1">
                  <a:solidFill>
                    <a:srgbClr val="A83F82"/>
                  </a:solidFill>
                  <a:latin typeface="Adobe Gothic Std B" panose="020B0800000000000000" pitchFamily="34" charset="-128"/>
                  <a:ea typeface="Adobe Gothic Std B" panose="020B0800000000000000" pitchFamily="34" charset="-128"/>
                </a:rPr>
                <a:t>Anksiyete</a:t>
              </a:r>
              <a:endParaRPr lang="tr-TR" sz="1400" dirty="0">
                <a:solidFill>
                  <a:srgbClr val="A83F82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  <p:sp>
          <p:nvSpPr>
            <p:cNvPr id="34" name="Metin kutusu 33">
              <a:extLst>
                <a:ext uri="{FF2B5EF4-FFF2-40B4-BE49-F238E27FC236}">
                  <a16:creationId xmlns:a16="http://schemas.microsoft.com/office/drawing/2014/main" id="{588DC911-4D5A-447F-9487-F254B39EAB94}"/>
                </a:ext>
              </a:extLst>
            </p:cNvPr>
            <p:cNvSpPr txBox="1"/>
            <p:nvPr/>
          </p:nvSpPr>
          <p:spPr>
            <a:xfrm>
              <a:off x="7265748" y="3515553"/>
              <a:ext cx="106311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tr-TR" sz="900" dirty="0">
                  <a:latin typeface="Adobe Gothic Std B" panose="020B0800000000000000" pitchFamily="34" charset="-128"/>
                  <a:ea typeface="Adobe Gothic Std B" panose="020B0800000000000000" pitchFamily="34" charset="-128"/>
                </a:rPr>
                <a:t>gerginliği azaltır</a:t>
              </a:r>
            </a:p>
          </p:txBody>
        </p:sp>
        <p:sp>
          <p:nvSpPr>
            <p:cNvPr id="35" name="Metin kutusu 34">
              <a:extLst>
                <a:ext uri="{FF2B5EF4-FFF2-40B4-BE49-F238E27FC236}">
                  <a16:creationId xmlns:a16="http://schemas.microsoft.com/office/drawing/2014/main" id="{577FC8D0-6026-4EF9-B09D-44C839EB9B58}"/>
                </a:ext>
              </a:extLst>
            </p:cNvPr>
            <p:cNvSpPr txBox="1"/>
            <p:nvPr/>
          </p:nvSpPr>
          <p:spPr>
            <a:xfrm>
              <a:off x="7393035" y="4176990"/>
              <a:ext cx="93166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tr-TR" sz="1400" dirty="0">
                  <a:solidFill>
                    <a:srgbClr val="A83F82"/>
                  </a:solidFill>
                  <a:latin typeface="Adobe Gothic Std B" panose="020B0800000000000000" pitchFamily="34" charset="-128"/>
                  <a:ea typeface="Adobe Gothic Std B" panose="020B0800000000000000" pitchFamily="34" charset="-128"/>
                </a:rPr>
                <a:t>Tansiyon</a:t>
              </a:r>
            </a:p>
          </p:txBody>
        </p:sp>
        <p:sp>
          <p:nvSpPr>
            <p:cNvPr id="36" name="Metin kutusu 35">
              <a:extLst>
                <a:ext uri="{FF2B5EF4-FFF2-40B4-BE49-F238E27FC236}">
                  <a16:creationId xmlns:a16="http://schemas.microsoft.com/office/drawing/2014/main" id="{DBD27800-FC1C-45B2-A8D3-D421548F7F81}"/>
                </a:ext>
              </a:extLst>
            </p:cNvPr>
            <p:cNvSpPr txBox="1"/>
            <p:nvPr/>
          </p:nvSpPr>
          <p:spPr>
            <a:xfrm>
              <a:off x="7084609" y="4450289"/>
              <a:ext cx="1244251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tr-TR" sz="900" dirty="0">
                  <a:latin typeface="Adobe Gothic Std B" panose="020B0800000000000000" pitchFamily="34" charset="-128"/>
                  <a:ea typeface="Adobe Gothic Std B" panose="020B0800000000000000" pitchFamily="34" charset="-128"/>
                </a:rPr>
                <a:t>kan basıncını azaltır</a:t>
              </a:r>
            </a:p>
          </p:txBody>
        </p:sp>
        <p:sp>
          <p:nvSpPr>
            <p:cNvPr id="37" name="Metin kutusu 36">
              <a:extLst>
                <a:ext uri="{FF2B5EF4-FFF2-40B4-BE49-F238E27FC236}">
                  <a16:creationId xmlns:a16="http://schemas.microsoft.com/office/drawing/2014/main" id="{377798F8-97E8-4594-ADA0-4B2EAA43AFBB}"/>
                </a:ext>
              </a:extLst>
            </p:cNvPr>
            <p:cNvSpPr txBox="1"/>
            <p:nvPr/>
          </p:nvSpPr>
          <p:spPr>
            <a:xfrm>
              <a:off x="10564688" y="2388441"/>
              <a:ext cx="137890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1400" dirty="0">
                  <a:solidFill>
                    <a:schemeClr val="accent6"/>
                  </a:solidFill>
                  <a:latin typeface="Adobe Gothic Std B" panose="020B0800000000000000" pitchFamily="34" charset="-128"/>
                  <a:ea typeface="Adobe Gothic Std B" panose="020B0800000000000000" pitchFamily="34" charset="-128"/>
                </a:rPr>
                <a:t>Beyin Sağlığı</a:t>
              </a:r>
            </a:p>
          </p:txBody>
        </p:sp>
        <p:sp>
          <p:nvSpPr>
            <p:cNvPr id="38" name="Metin kutusu 37">
              <a:extLst>
                <a:ext uri="{FF2B5EF4-FFF2-40B4-BE49-F238E27FC236}">
                  <a16:creationId xmlns:a16="http://schemas.microsoft.com/office/drawing/2014/main" id="{2457A8E8-8162-400D-9FDA-08C64B431B21}"/>
                </a:ext>
              </a:extLst>
            </p:cNvPr>
            <p:cNvSpPr txBox="1"/>
            <p:nvPr/>
          </p:nvSpPr>
          <p:spPr>
            <a:xfrm>
              <a:off x="10588157" y="2661740"/>
              <a:ext cx="12330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900" dirty="0">
                  <a:latin typeface="Adobe Gothic Std B" panose="020B0800000000000000" pitchFamily="34" charset="-128"/>
                  <a:ea typeface="Adobe Gothic Std B" panose="020B0800000000000000" pitchFamily="34" charset="-128"/>
                </a:rPr>
                <a:t>Alzheimer ve </a:t>
              </a:r>
              <a:br>
                <a:rPr lang="tr-TR" sz="900" dirty="0">
                  <a:latin typeface="Adobe Gothic Std B" panose="020B0800000000000000" pitchFamily="34" charset="-128"/>
                  <a:ea typeface="Adobe Gothic Std B" panose="020B0800000000000000" pitchFamily="34" charset="-128"/>
                </a:rPr>
              </a:br>
              <a:r>
                <a:rPr lang="tr-TR" sz="900" dirty="0">
                  <a:latin typeface="Adobe Gothic Std B" panose="020B0800000000000000" pitchFamily="34" charset="-128"/>
                  <a:ea typeface="Adobe Gothic Std B" panose="020B0800000000000000" pitchFamily="34" charset="-128"/>
                </a:rPr>
                <a:t>Depresyonu azaltır. </a:t>
              </a:r>
            </a:p>
          </p:txBody>
        </p:sp>
        <p:sp>
          <p:nvSpPr>
            <p:cNvPr id="39" name="Metin kutusu 38">
              <a:extLst>
                <a:ext uri="{FF2B5EF4-FFF2-40B4-BE49-F238E27FC236}">
                  <a16:creationId xmlns:a16="http://schemas.microsoft.com/office/drawing/2014/main" id="{595DA402-7E58-469C-AE4B-E10CD7FBE5A6}"/>
                </a:ext>
              </a:extLst>
            </p:cNvPr>
            <p:cNvSpPr txBox="1"/>
            <p:nvPr/>
          </p:nvSpPr>
          <p:spPr>
            <a:xfrm>
              <a:off x="10564689" y="3059940"/>
              <a:ext cx="115288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1400" dirty="0">
                  <a:solidFill>
                    <a:schemeClr val="accent6"/>
                  </a:solidFill>
                  <a:latin typeface="Adobe Gothic Std B" panose="020B0800000000000000" pitchFamily="34" charset="-128"/>
                  <a:ea typeface="Adobe Gothic Std B" panose="020B0800000000000000" pitchFamily="34" charset="-128"/>
                </a:rPr>
                <a:t>Kalp Sağlığı</a:t>
              </a:r>
            </a:p>
          </p:txBody>
        </p:sp>
        <p:sp>
          <p:nvSpPr>
            <p:cNvPr id="40" name="Metin kutusu 39">
              <a:extLst>
                <a:ext uri="{FF2B5EF4-FFF2-40B4-BE49-F238E27FC236}">
                  <a16:creationId xmlns:a16="http://schemas.microsoft.com/office/drawing/2014/main" id="{617F981B-C387-4273-A63A-ECCA0496BB00}"/>
                </a:ext>
              </a:extLst>
            </p:cNvPr>
            <p:cNvSpPr txBox="1"/>
            <p:nvPr/>
          </p:nvSpPr>
          <p:spPr>
            <a:xfrm>
              <a:off x="10588157" y="3333239"/>
              <a:ext cx="13789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900" dirty="0">
                  <a:latin typeface="Adobe Gothic Std B" panose="020B0800000000000000" pitchFamily="34" charset="-128"/>
                  <a:ea typeface="Adobe Gothic Std B" panose="020B0800000000000000" pitchFamily="34" charset="-128"/>
                </a:rPr>
                <a:t>Şeker, inme, kalp krizi </a:t>
              </a:r>
              <a:br>
                <a:rPr lang="tr-TR" sz="900" dirty="0">
                  <a:latin typeface="Adobe Gothic Std B" panose="020B0800000000000000" pitchFamily="34" charset="-128"/>
                  <a:ea typeface="Adobe Gothic Std B" panose="020B0800000000000000" pitchFamily="34" charset="-128"/>
                </a:rPr>
              </a:br>
              <a:r>
                <a:rPr lang="tr-TR" sz="900" dirty="0">
                  <a:latin typeface="Adobe Gothic Std B" panose="020B0800000000000000" pitchFamily="34" charset="-128"/>
                  <a:ea typeface="Adobe Gothic Std B" panose="020B0800000000000000" pitchFamily="34" charset="-128"/>
                </a:rPr>
                <a:t>riskini azaltır </a:t>
              </a:r>
            </a:p>
          </p:txBody>
        </p:sp>
        <p:sp>
          <p:nvSpPr>
            <p:cNvPr id="41" name="Metin kutusu 40">
              <a:extLst>
                <a:ext uri="{FF2B5EF4-FFF2-40B4-BE49-F238E27FC236}">
                  <a16:creationId xmlns:a16="http://schemas.microsoft.com/office/drawing/2014/main" id="{1910A33E-3CF8-4163-AE45-5B80B1D3BFE0}"/>
                </a:ext>
              </a:extLst>
            </p:cNvPr>
            <p:cNvSpPr txBox="1"/>
            <p:nvPr/>
          </p:nvSpPr>
          <p:spPr>
            <a:xfrm>
              <a:off x="10564689" y="3720261"/>
              <a:ext cx="82299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1400" dirty="0">
                  <a:solidFill>
                    <a:schemeClr val="accent6"/>
                  </a:solidFill>
                  <a:latin typeface="Adobe Gothic Std B" panose="020B0800000000000000" pitchFamily="34" charset="-128"/>
                  <a:ea typeface="Adobe Gothic Std B" panose="020B0800000000000000" pitchFamily="34" charset="-128"/>
                </a:rPr>
                <a:t>Kanser</a:t>
              </a:r>
            </a:p>
          </p:txBody>
        </p:sp>
        <p:sp>
          <p:nvSpPr>
            <p:cNvPr id="42" name="Metin kutusu 41">
              <a:extLst>
                <a:ext uri="{FF2B5EF4-FFF2-40B4-BE49-F238E27FC236}">
                  <a16:creationId xmlns:a16="http://schemas.microsoft.com/office/drawing/2014/main" id="{B97446E2-74EA-4CC4-873C-DC5939948ED1}"/>
                </a:ext>
              </a:extLst>
            </p:cNvPr>
            <p:cNvSpPr txBox="1"/>
            <p:nvPr/>
          </p:nvSpPr>
          <p:spPr>
            <a:xfrm>
              <a:off x="10564689" y="3942009"/>
              <a:ext cx="1682668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700" dirty="0">
                  <a:latin typeface="Adobe Gothic Std B" panose="020B0800000000000000" pitchFamily="34" charset="-128"/>
                  <a:ea typeface="Adobe Gothic Std B" panose="020B0800000000000000" pitchFamily="34" charset="-128"/>
                </a:rPr>
                <a:t>8 tür kanseri önler: mesane, meme, bağırsak, rahim, yemek borusu, böbrek, akciğer, mide</a:t>
              </a:r>
            </a:p>
          </p:txBody>
        </p:sp>
        <p:sp>
          <p:nvSpPr>
            <p:cNvPr id="43" name="Metin kutusu 42">
              <a:extLst>
                <a:ext uri="{FF2B5EF4-FFF2-40B4-BE49-F238E27FC236}">
                  <a16:creationId xmlns:a16="http://schemas.microsoft.com/office/drawing/2014/main" id="{F139B345-DF02-48B9-A7A0-8C3CDA4DC098}"/>
                </a:ext>
              </a:extLst>
            </p:cNvPr>
            <p:cNvSpPr txBox="1"/>
            <p:nvPr/>
          </p:nvSpPr>
          <p:spPr>
            <a:xfrm>
              <a:off x="10564689" y="4345003"/>
              <a:ext cx="64179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1400" dirty="0">
                  <a:solidFill>
                    <a:schemeClr val="accent6"/>
                  </a:solidFill>
                  <a:latin typeface="Adobe Gothic Std B" panose="020B0800000000000000" pitchFamily="34" charset="-128"/>
                  <a:ea typeface="Adobe Gothic Std B" panose="020B0800000000000000" pitchFamily="34" charset="-128"/>
                </a:rPr>
                <a:t>Kilo</a:t>
              </a:r>
            </a:p>
          </p:txBody>
        </p:sp>
        <p:sp>
          <p:nvSpPr>
            <p:cNvPr id="44" name="Metin kutusu 43">
              <a:extLst>
                <a:ext uri="{FF2B5EF4-FFF2-40B4-BE49-F238E27FC236}">
                  <a16:creationId xmlns:a16="http://schemas.microsoft.com/office/drawing/2014/main" id="{6C3CA3F0-09A7-4158-8021-D9906D49431F}"/>
                </a:ext>
              </a:extLst>
            </p:cNvPr>
            <p:cNvSpPr txBox="1"/>
            <p:nvPr/>
          </p:nvSpPr>
          <p:spPr>
            <a:xfrm>
              <a:off x="10588157" y="4618302"/>
              <a:ext cx="1192807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900" dirty="0">
                  <a:latin typeface="Adobe Gothic Std B" panose="020B0800000000000000" pitchFamily="34" charset="-128"/>
                  <a:ea typeface="Adobe Gothic Std B" panose="020B0800000000000000" pitchFamily="34" charset="-128"/>
                </a:rPr>
                <a:t>Kilo alımını azaltır</a:t>
              </a:r>
            </a:p>
          </p:txBody>
        </p:sp>
        <p:sp>
          <p:nvSpPr>
            <p:cNvPr id="45" name="Metin kutusu 44">
              <a:extLst>
                <a:ext uri="{FF2B5EF4-FFF2-40B4-BE49-F238E27FC236}">
                  <a16:creationId xmlns:a16="http://schemas.microsoft.com/office/drawing/2014/main" id="{595152AC-B32E-4678-9FDF-F5AF7A0E9595}"/>
                </a:ext>
              </a:extLst>
            </p:cNvPr>
            <p:cNvSpPr txBox="1"/>
            <p:nvPr/>
          </p:nvSpPr>
          <p:spPr>
            <a:xfrm>
              <a:off x="10564689" y="4992929"/>
              <a:ext cx="93135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1400" dirty="0">
                  <a:solidFill>
                    <a:schemeClr val="accent6"/>
                  </a:solidFill>
                  <a:latin typeface="Adobe Gothic Std B" panose="020B0800000000000000" pitchFamily="34" charset="-128"/>
                  <a:ea typeface="Adobe Gothic Std B" panose="020B0800000000000000" pitchFamily="34" charset="-128"/>
                </a:rPr>
                <a:t>Kemikler</a:t>
              </a:r>
            </a:p>
          </p:txBody>
        </p:sp>
        <p:sp>
          <p:nvSpPr>
            <p:cNvPr id="46" name="Metin kutusu 45">
              <a:extLst>
                <a:ext uri="{FF2B5EF4-FFF2-40B4-BE49-F238E27FC236}">
                  <a16:creationId xmlns:a16="http://schemas.microsoft.com/office/drawing/2014/main" id="{612D0EC3-92AF-4780-9C34-C87C745724B4}"/>
                </a:ext>
              </a:extLst>
            </p:cNvPr>
            <p:cNvSpPr txBox="1"/>
            <p:nvPr/>
          </p:nvSpPr>
          <p:spPr>
            <a:xfrm>
              <a:off x="10588157" y="5266228"/>
              <a:ext cx="146323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900" dirty="0">
                  <a:latin typeface="Adobe Gothic Std B" panose="020B0800000000000000" pitchFamily="34" charset="-128"/>
                  <a:ea typeface="Adobe Gothic Std B" panose="020B0800000000000000" pitchFamily="34" charset="-128"/>
                </a:rPr>
                <a:t>kemikleri güçlendirir</a:t>
              </a:r>
            </a:p>
          </p:txBody>
        </p:sp>
        <p:sp>
          <p:nvSpPr>
            <p:cNvPr id="47" name="Metin kutusu 46">
              <a:extLst>
                <a:ext uri="{FF2B5EF4-FFF2-40B4-BE49-F238E27FC236}">
                  <a16:creationId xmlns:a16="http://schemas.microsoft.com/office/drawing/2014/main" id="{5280BC0D-447E-41A6-98C3-BEC2267B4C90}"/>
                </a:ext>
              </a:extLst>
            </p:cNvPr>
            <p:cNvSpPr txBox="1"/>
            <p:nvPr/>
          </p:nvSpPr>
          <p:spPr>
            <a:xfrm>
              <a:off x="10564689" y="5649283"/>
              <a:ext cx="88055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1400" dirty="0">
                  <a:solidFill>
                    <a:schemeClr val="accent6"/>
                  </a:solidFill>
                  <a:latin typeface="Adobe Gothic Std B" panose="020B0800000000000000" pitchFamily="34" charset="-128"/>
                  <a:ea typeface="Adobe Gothic Std B" panose="020B0800000000000000" pitchFamily="34" charset="-128"/>
                </a:rPr>
                <a:t>Denge</a:t>
              </a:r>
            </a:p>
          </p:txBody>
        </p:sp>
        <p:sp>
          <p:nvSpPr>
            <p:cNvPr id="48" name="Metin kutusu 47">
              <a:extLst>
                <a:ext uri="{FF2B5EF4-FFF2-40B4-BE49-F238E27FC236}">
                  <a16:creationId xmlns:a16="http://schemas.microsoft.com/office/drawing/2014/main" id="{8D1C395B-2E9A-47F1-9544-060A42B2785E}"/>
                </a:ext>
              </a:extLst>
            </p:cNvPr>
            <p:cNvSpPr txBox="1"/>
            <p:nvPr/>
          </p:nvSpPr>
          <p:spPr>
            <a:xfrm>
              <a:off x="10588157" y="5922582"/>
              <a:ext cx="14632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900" dirty="0">
                  <a:latin typeface="Adobe Gothic Std B" panose="020B0800000000000000" pitchFamily="34" charset="-128"/>
                  <a:ea typeface="Adobe Gothic Std B" panose="020B0800000000000000" pitchFamily="34" charset="-128"/>
                </a:rPr>
                <a:t>Dengeyi geliştirir, düşme riskini azaltır</a:t>
              </a:r>
            </a:p>
          </p:txBody>
        </p:sp>
        <p:sp>
          <p:nvSpPr>
            <p:cNvPr id="49" name="Metin kutusu 48">
              <a:extLst>
                <a:ext uri="{FF2B5EF4-FFF2-40B4-BE49-F238E27FC236}">
                  <a16:creationId xmlns:a16="http://schemas.microsoft.com/office/drawing/2014/main" id="{7BF91F2B-9552-41CB-A40C-DB90263AC02F}"/>
                </a:ext>
              </a:extLst>
            </p:cNvPr>
            <p:cNvSpPr txBox="1"/>
            <p:nvPr/>
          </p:nvSpPr>
          <p:spPr>
            <a:xfrm>
              <a:off x="7126497" y="4931852"/>
              <a:ext cx="1818126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tr-TR" sz="900" dirty="0">
                  <a:solidFill>
                    <a:srgbClr val="0097CC"/>
                  </a:solidFill>
                  <a:latin typeface="Adobe Gothic Std B" panose="020B0800000000000000" pitchFamily="34" charset="-128"/>
                  <a:ea typeface="Adobe Gothic Std B" panose="020B0800000000000000" pitchFamily="34" charset="-128"/>
                </a:rPr>
                <a:t>Bağışıklık sistemini güçlendirir</a:t>
              </a:r>
            </a:p>
          </p:txBody>
        </p:sp>
      </p:grpSp>
      <p:sp>
        <p:nvSpPr>
          <p:cNvPr id="50" name="İçerik Yer Tutucusu 2">
            <a:extLst>
              <a:ext uri="{FF2B5EF4-FFF2-40B4-BE49-F238E27FC236}">
                <a16:creationId xmlns:a16="http://schemas.microsoft.com/office/drawing/2014/main" id="{CDD07469-4DFA-456A-BCE2-308159048808}"/>
              </a:ext>
            </a:extLst>
          </p:cNvPr>
          <p:cNvSpPr txBox="1">
            <a:spLocks/>
          </p:cNvSpPr>
          <p:nvPr/>
        </p:nvSpPr>
        <p:spPr>
          <a:xfrm>
            <a:off x="657958" y="2450598"/>
            <a:ext cx="5722610" cy="37353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tr-TR" sz="2400" dirty="0">
                <a:ea typeface="Adobe Gothic Std B" panose="020B0800000000000000" pitchFamily="34" charset="-128"/>
              </a:rPr>
              <a:t>Günde</a:t>
            </a:r>
            <a:r>
              <a:rPr lang="tr-TR" sz="2400" dirty="0">
                <a:solidFill>
                  <a:schemeClr val="tx1">
                    <a:lumMod val="65000"/>
                    <a:lumOff val="35000"/>
                  </a:schemeClr>
                </a:solidFill>
                <a:ea typeface="Adobe Gothic Std B" panose="020B0800000000000000" pitchFamily="34" charset="-128"/>
              </a:rPr>
              <a:t> </a:t>
            </a:r>
            <a:r>
              <a:rPr lang="tr-TR" sz="2400" dirty="0">
                <a:solidFill>
                  <a:srgbClr val="10AD4B"/>
                </a:solidFill>
                <a:ea typeface="Adobe Gothic Std B" panose="020B0800000000000000" pitchFamily="34" charset="-128"/>
              </a:rPr>
              <a:t>1 saat </a:t>
            </a:r>
            <a:r>
              <a:rPr lang="tr-TR" sz="2400" dirty="0">
                <a:ea typeface="Adobe Gothic Std B" panose="020B0800000000000000" pitchFamily="34" charset="-128"/>
              </a:rPr>
              <a:t>yürümek</a:t>
            </a:r>
          </a:p>
          <a:p>
            <a:pPr>
              <a:lnSpc>
                <a:spcPct val="150000"/>
              </a:lnSpc>
            </a:pPr>
            <a:r>
              <a:rPr lang="tr-TR" sz="2400" dirty="0">
                <a:ea typeface="Adobe Gothic Std B" panose="020B0800000000000000" pitchFamily="34" charset="-128"/>
              </a:rPr>
              <a:t>Otobüsten</a:t>
            </a:r>
            <a:r>
              <a:rPr lang="tr-TR" sz="2400" dirty="0">
                <a:solidFill>
                  <a:schemeClr val="tx1">
                    <a:lumMod val="65000"/>
                    <a:lumOff val="35000"/>
                  </a:schemeClr>
                </a:solidFill>
                <a:ea typeface="Adobe Gothic Std B" panose="020B0800000000000000" pitchFamily="34" charset="-128"/>
              </a:rPr>
              <a:t> </a:t>
            </a:r>
            <a:r>
              <a:rPr lang="tr-TR" sz="2400" dirty="0">
                <a:solidFill>
                  <a:srgbClr val="10AD4B"/>
                </a:solidFill>
                <a:ea typeface="Adobe Gothic Std B" panose="020B0800000000000000" pitchFamily="34" charset="-128"/>
              </a:rPr>
              <a:t>1 durak </a:t>
            </a:r>
            <a:r>
              <a:rPr lang="tr-TR" sz="2400" dirty="0">
                <a:ea typeface="Adobe Gothic Std B" panose="020B0800000000000000" pitchFamily="34" charset="-128"/>
              </a:rPr>
              <a:t>önce</a:t>
            </a:r>
            <a:r>
              <a:rPr lang="tr-TR" sz="2400" dirty="0">
                <a:solidFill>
                  <a:schemeClr val="tx1">
                    <a:lumMod val="65000"/>
                    <a:lumOff val="35000"/>
                  </a:schemeClr>
                </a:solidFill>
                <a:ea typeface="Adobe Gothic Std B" panose="020B0800000000000000" pitchFamily="34" charset="-128"/>
              </a:rPr>
              <a:t> </a:t>
            </a:r>
            <a:r>
              <a:rPr lang="tr-TR" sz="2400" dirty="0">
                <a:ea typeface="Adobe Gothic Std B" panose="020B0800000000000000" pitchFamily="34" charset="-128"/>
              </a:rPr>
              <a:t>inmek</a:t>
            </a:r>
          </a:p>
          <a:p>
            <a:pPr>
              <a:lnSpc>
                <a:spcPct val="150000"/>
              </a:lnSpc>
            </a:pPr>
            <a:r>
              <a:rPr lang="tr-TR" sz="2400" dirty="0">
                <a:ea typeface="Adobe Gothic Std B" panose="020B0800000000000000" pitchFamily="34" charset="-128"/>
              </a:rPr>
              <a:t>Arabayı</a:t>
            </a:r>
            <a:r>
              <a:rPr lang="tr-TR" sz="2400" dirty="0">
                <a:solidFill>
                  <a:schemeClr val="tx1">
                    <a:lumMod val="65000"/>
                    <a:lumOff val="35000"/>
                  </a:schemeClr>
                </a:solidFill>
                <a:ea typeface="Adobe Gothic Std B" panose="020B0800000000000000" pitchFamily="34" charset="-128"/>
              </a:rPr>
              <a:t> </a:t>
            </a:r>
            <a:r>
              <a:rPr lang="tr-TR" sz="2400" dirty="0">
                <a:solidFill>
                  <a:srgbClr val="10AD4B"/>
                </a:solidFill>
                <a:ea typeface="Adobe Gothic Std B" panose="020B0800000000000000" pitchFamily="34" charset="-128"/>
              </a:rPr>
              <a:t>evden uzağa </a:t>
            </a:r>
            <a:r>
              <a:rPr lang="tr-TR" sz="2400" dirty="0">
                <a:ea typeface="Adobe Gothic Std B" panose="020B0800000000000000" pitchFamily="34" charset="-128"/>
              </a:rPr>
              <a:t>park</a:t>
            </a:r>
            <a:r>
              <a:rPr lang="tr-TR" sz="2400" dirty="0">
                <a:solidFill>
                  <a:schemeClr val="tx1">
                    <a:lumMod val="65000"/>
                    <a:lumOff val="35000"/>
                  </a:schemeClr>
                </a:solidFill>
                <a:ea typeface="Adobe Gothic Std B" panose="020B0800000000000000" pitchFamily="34" charset="-128"/>
              </a:rPr>
              <a:t> </a:t>
            </a:r>
            <a:r>
              <a:rPr lang="tr-TR" sz="2400" dirty="0">
                <a:ea typeface="Adobe Gothic Std B" panose="020B0800000000000000" pitchFamily="34" charset="-128"/>
              </a:rPr>
              <a:t>etmek</a:t>
            </a:r>
          </a:p>
          <a:p>
            <a:pPr>
              <a:lnSpc>
                <a:spcPct val="150000"/>
              </a:lnSpc>
            </a:pPr>
            <a:r>
              <a:rPr lang="tr-TR" sz="2400" dirty="0">
                <a:ea typeface="Adobe Gothic Std B" panose="020B0800000000000000" pitchFamily="34" charset="-128"/>
              </a:rPr>
              <a:t>İş yerine</a:t>
            </a:r>
            <a:r>
              <a:rPr lang="tr-TR" sz="2400" dirty="0">
                <a:solidFill>
                  <a:schemeClr val="tx1">
                    <a:lumMod val="65000"/>
                    <a:lumOff val="35000"/>
                  </a:schemeClr>
                </a:solidFill>
                <a:ea typeface="Adobe Gothic Std B" panose="020B0800000000000000" pitchFamily="34" charset="-128"/>
              </a:rPr>
              <a:t> </a:t>
            </a:r>
            <a:r>
              <a:rPr lang="tr-TR" sz="2400" dirty="0">
                <a:solidFill>
                  <a:srgbClr val="10AD4B"/>
                </a:solidFill>
                <a:ea typeface="Adobe Gothic Std B" panose="020B0800000000000000" pitchFamily="34" charset="-128"/>
              </a:rPr>
              <a:t>masa tenisi </a:t>
            </a:r>
            <a:r>
              <a:rPr lang="tr-TR" sz="2400" dirty="0">
                <a:ea typeface="Adobe Gothic Std B" panose="020B0800000000000000" pitchFamily="34" charset="-128"/>
              </a:rPr>
              <a:t>oynamak</a:t>
            </a:r>
          </a:p>
          <a:p>
            <a:pPr>
              <a:lnSpc>
                <a:spcPct val="150000"/>
              </a:lnSpc>
            </a:pPr>
            <a:r>
              <a:rPr lang="tr-TR" sz="2400" dirty="0">
                <a:ea typeface="Adobe Gothic Std B" panose="020B0800000000000000" pitchFamily="34" charset="-128"/>
              </a:rPr>
              <a:t>Yazıcıyı</a:t>
            </a:r>
            <a:r>
              <a:rPr lang="tr-TR" sz="2400" dirty="0">
                <a:solidFill>
                  <a:schemeClr val="tx1">
                    <a:lumMod val="65000"/>
                    <a:lumOff val="35000"/>
                  </a:schemeClr>
                </a:solidFill>
                <a:ea typeface="Adobe Gothic Std B" panose="020B0800000000000000" pitchFamily="34" charset="-128"/>
              </a:rPr>
              <a:t> </a:t>
            </a:r>
            <a:r>
              <a:rPr lang="tr-TR" sz="2400" dirty="0">
                <a:solidFill>
                  <a:srgbClr val="10AD4B"/>
                </a:solidFill>
                <a:ea typeface="Adobe Gothic Std B" panose="020B0800000000000000" pitchFamily="34" charset="-128"/>
              </a:rPr>
              <a:t>masandan uzağa </a:t>
            </a:r>
            <a:r>
              <a:rPr lang="tr-TR" sz="2400" dirty="0">
                <a:ea typeface="Adobe Gothic Std B" panose="020B0800000000000000" pitchFamily="34" charset="-128"/>
              </a:rPr>
              <a:t>yerleştirmek</a:t>
            </a:r>
          </a:p>
          <a:p>
            <a:pPr>
              <a:lnSpc>
                <a:spcPct val="150000"/>
              </a:lnSpc>
            </a:pPr>
            <a:endParaRPr lang="tr-TR" sz="2000" dirty="0">
              <a:solidFill>
                <a:schemeClr val="tx1">
                  <a:lumMod val="65000"/>
                  <a:lumOff val="35000"/>
                </a:schemeClr>
              </a:solidFill>
              <a:ea typeface="Adobe Gothic Std B" panose="020B0800000000000000" pitchFamily="34" charset="-128"/>
            </a:endParaRPr>
          </a:p>
          <a:p>
            <a:pPr>
              <a:lnSpc>
                <a:spcPct val="150000"/>
              </a:lnSpc>
            </a:pPr>
            <a:endParaRPr lang="tr-TR" sz="2000" dirty="0">
              <a:solidFill>
                <a:schemeClr val="tx1">
                  <a:lumMod val="65000"/>
                  <a:lumOff val="35000"/>
                </a:schemeClr>
              </a:solidFill>
              <a:ea typeface="Adobe Gothic Std B" panose="020B0800000000000000" pitchFamily="34" charset="-128"/>
            </a:endParaRPr>
          </a:p>
        </p:txBody>
      </p:sp>
      <p:cxnSp>
        <p:nvCxnSpPr>
          <p:cNvPr id="52" name="Düz Bağlayıcı 51">
            <a:extLst>
              <a:ext uri="{FF2B5EF4-FFF2-40B4-BE49-F238E27FC236}">
                <a16:creationId xmlns:a16="http://schemas.microsoft.com/office/drawing/2014/main" id="{1513492A-CBDC-4FF4-9B98-241EE88D570B}"/>
              </a:ext>
            </a:extLst>
          </p:cNvPr>
          <p:cNvCxnSpPr>
            <a:cxnSpLocks/>
          </p:cNvCxnSpPr>
          <p:nvPr/>
        </p:nvCxnSpPr>
        <p:spPr>
          <a:xfrm>
            <a:off x="755147" y="2351993"/>
            <a:ext cx="4573598" cy="0"/>
          </a:xfrm>
          <a:prstGeom prst="line">
            <a:avLst/>
          </a:prstGeom>
          <a:ln w="76200">
            <a:solidFill>
              <a:srgbClr val="F977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8088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C73E27-5F22-2619-982D-6EFB3CF762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>
            <a:extLst>
              <a:ext uri="{FF2B5EF4-FFF2-40B4-BE49-F238E27FC236}">
                <a16:creationId xmlns:a16="http://schemas.microsoft.com/office/drawing/2014/main" id="{9793AA4B-C2DB-9EE6-2748-A7E27D145540}"/>
              </a:ext>
            </a:extLst>
          </p:cNvPr>
          <p:cNvSpPr txBox="1"/>
          <p:nvPr/>
        </p:nvSpPr>
        <p:spPr>
          <a:xfrm>
            <a:off x="193116" y="172097"/>
            <a:ext cx="9678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rgbClr val="114533"/>
                </a:solidFill>
              </a:rPr>
              <a:t>SUNUM AKIŞI</a:t>
            </a:r>
            <a:endParaRPr lang="tr-TR" sz="2800" dirty="0">
              <a:solidFill>
                <a:srgbClr val="114533"/>
              </a:solidFill>
            </a:endParaRP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84196B72-78E2-4DF1-C2D3-E1DD0142364D}"/>
              </a:ext>
            </a:extLst>
          </p:cNvPr>
          <p:cNvSpPr txBox="1"/>
          <p:nvPr/>
        </p:nvSpPr>
        <p:spPr>
          <a:xfrm>
            <a:off x="193118" y="828309"/>
            <a:ext cx="5024342" cy="51217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200" dirty="0"/>
              <a:t>Sağlık Nedir?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200" dirty="0"/>
              <a:t>Sağlığın Sosyal Belirleyicileri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200" dirty="0"/>
              <a:t>Sağlık Savunuculuğu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200" dirty="0"/>
              <a:t>Sağlık Okuryazarlığı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200" dirty="0"/>
              <a:t>Sağlıklı Beslenme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200" dirty="0"/>
              <a:t>Fiziksel Aktivite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200" dirty="0"/>
              <a:t>Hijyen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200" dirty="0"/>
              <a:t>Uyku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200" dirty="0"/>
              <a:t>Ruh Sağlığı</a:t>
            </a:r>
          </a:p>
          <a:p>
            <a:pPr>
              <a:lnSpc>
                <a:spcPct val="150000"/>
              </a:lnSpc>
            </a:pPr>
            <a:endParaRPr lang="tr-TR" sz="2200" dirty="0"/>
          </a:p>
        </p:txBody>
      </p:sp>
    </p:spTree>
    <p:extLst>
      <p:ext uri="{BB962C8B-B14F-4D97-AF65-F5344CB8AC3E}">
        <p14:creationId xmlns:p14="http://schemas.microsoft.com/office/powerpoint/2010/main" val="2100766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608262-F5A3-CCE1-BB84-EAFDBB8A0F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tin kutusu 6">
            <a:extLst>
              <a:ext uri="{FF2B5EF4-FFF2-40B4-BE49-F238E27FC236}">
                <a16:creationId xmlns:a16="http://schemas.microsoft.com/office/drawing/2014/main" id="{AC28DD7F-39D8-8DA1-4388-0A5411C6322E}"/>
              </a:ext>
            </a:extLst>
          </p:cNvPr>
          <p:cNvSpPr txBox="1"/>
          <p:nvPr/>
        </p:nvSpPr>
        <p:spPr>
          <a:xfrm>
            <a:off x="193116" y="172097"/>
            <a:ext cx="9678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rgbClr val="114533"/>
                </a:solidFill>
              </a:rPr>
              <a:t>HİJYEN</a:t>
            </a:r>
            <a:endParaRPr lang="tr-TR" sz="2800" dirty="0">
              <a:solidFill>
                <a:srgbClr val="114533"/>
              </a:solidFill>
            </a:endParaRPr>
          </a:p>
        </p:txBody>
      </p:sp>
      <p:sp>
        <p:nvSpPr>
          <p:cNvPr id="3" name="Dikdörtgen 15">
            <a:extLst>
              <a:ext uri="{FF2B5EF4-FFF2-40B4-BE49-F238E27FC236}">
                <a16:creationId xmlns:a16="http://schemas.microsoft.com/office/drawing/2014/main" id="{7B590868-9708-873A-0E13-291D2CA17D7B}"/>
              </a:ext>
            </a:extLst>
          </p:cNvPr>
          <p:cNvSpPr/>
          <p:nvPr/>
        </p:nvSpPr>
        <p:spPr>
          <a:xfrm>
            <a:off x="731621" y="1008182"/>
            <a:ext cx="9953076" cy="41857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</a:pPr>
            <a:r>
              <a:rPr lang="tr-TR" sz="2200" dirty="0">
                <a:ea typeface="Adobe Gothic Std B" panose="020B0800000000000000" pitchFamily="34" charset="-128"/>
              </a:rPr>
              <a:t>Hijyen, hastalıkları önlemeye ve sağlığı korumaya yönelik uygulamaları ve sağlanan koşulları ifade etmektedir.</a:t>
            </a:r>
          </a:p>
          <a:p>
            <a:pPr>
              <a:spcBef>
                <a:spcPts val="1800"/>
              </a:spcBef>
            </a:pPr>
            <a:r>
              <a:rPr lang="tr-TR" sz="2200" dirty="0">
                <a:ea typeface="Adobe Gothic Std B" panose="020B0800000000000000" pitchFamily="34" charset="-128"/>
              </a:rPr>
              <a:t>Hijyen uygulamaları daha çok el yıkama dışında aşağıdaki başlıkları da kapsar.</a:t>
            </a: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tr-TR" sz="2200" dirty="0">
                <a:ea typeface="Adobe Gothic Std B" panose="020B0800000000000000" pitchFamily="34" charset="-128"/>
              </a:rPr>
              <a:t>İçme suyu hijyeni,</a:t>
            </a: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tr-TR" sz="2200" dirty="0">
                <a:ea typeface="Adobe Gothic Std B" panose="020B0800000000000000" pitchFamily="34" charset="-128"/>
              </a:rPr>
              <a:t>Yiyecek hijyeni</a:t>
            </a: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tr-TR" sz="2200" dirty="0">
                <a:ea typeface="Adobe Gothic Std B" panose="020B0800000000000000" pitchFamily="34" charset="-128"/>
              </a:rPr>
              <a:t>Solunum hijyeni, </a:t>
            </a: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tr-TR" sz="2200" dirty="0">
                <a:ea typeface="Adobe Gothic Std B" panose="020B0800000000000000" pitchFamily="34" charset="-128"/>
              </a:rPr>
              <a:t>Ağız ve diş hijyeni, </a:t>
            </a: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tr-TR" sz="2200" dirty="0">
                <a:ea typeface="Adobe Gothic Std B" panose="020B0800000000000000" pitchFamily="34" charset="-128"/>
              </a:rPr>
              <a:t>Yüzme hijyeni,</a:t>
            </a:r>
          </a:p>
        </p:txBody>
      </p:sp>
      <p:sp>
        <p:nvSpPr>
          <p:cNvPr id="4" name="Dikdörtgen 15">
            <a:extLst>
              <a:ext uri="{FF2B5EF4-FFF2-40B4-BE49-F238E27FC236}">
                <a16:creationId xmlns:a16="http://schemas.microsoft.com/office/drawing/2014/main" id="{495C6B6D-ED1B-F03C-8856-2F997F5ECC10}"/>
              </a:ext>
            </a:extLst>
          </p:cNvPr>
          <p:cNvSpPr/>
          <p:nvPr/>
        </p:nvSpPr>
        <p:spPr>
          <a:xfrm>
            <a:off x="5501264" y="2408404"/>
            <a:ext cx="5183433" cy="3847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tr-TR" sz="2200" dirty="0">
                <a:ea typeface="Adobe Gothic Std B" panose="020B0800000000000000" pitchFamily="34" charset="-128"/>
              </a:rPr>
              <a:t>Vücut hijyeni, </a:t>
            </a: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tr-TR" sz="2200" dirty="0">
                <a:ea typeface="Adobe Gothic Std B" panose="020B0800000000000000" pitchFamily="34" charset="-128"/>
              </a:rPr>
              <a:t>Tırnak hijyeni, </a:t>
            </a: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tr-TR" sz="2200" dirty="0">
                <a:ea typeface="Adobe Gothic Std B" panose="020B0800000000000000" pitchFamily="34" charset="-128"/>
              </a:rPr>
              <a:t>Hayvanlarla temas ve hijyen</a:t>
            </a: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tr-TR" sz="2200" dirty="0" err="1">
                <a:ea typeface="Adobe Gothic Std B" panose="020B0800000000000000" pitchFamily="34" charset="-128"/>
              </a:rPr>
              <a:t>Menstruasyon</a:t>
            </a:r>
            <a:r>
              <a:rPr lang="tr-TR" sz="2200" dirty="0">
                <a:ea typeface="Adobe Gothic Std B" panose="020B0800000000000000" pitchFamily="34" charset="-128"/>
              </a:rPr>
              <a:t> hijyeni</a:t>
            </a: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tr-TR" sz="2200" dirty="0">
                <a:ea typeface="Adobe Gothic Std B" panose="020B0800000000000000" pitchFamily="34" charset="-128"/>
              </a:rPr>
              <a:t>Kıyafet hijyeni,</a:t>
            </a: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tr-TR" sz="2200" dirty="0">
                <a:ea typeface="Adobe Gothic Std B" panose="020B0800000000000000" pitchFamily="34" charset="-128"/>
              </a:rPr>
              <a:t>Çevre hijyeni</a:t>
            </a:r>
          </a:p>
          <a:p>
            <a:pPr>
              <a:spcBef>
                <a:spcPts val="1800"/>
              </a:spcBef>
            </a:pPr>
            <a:endParaRPr lang="tr-TR" sz="2200" dirty="0">
              <a:ea typeface="Adobe Gothic Std B" panose="020B08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534989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2D35F4-17DC-9E6C-4D34-6D8C6D24B3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ikdörtgen 15">
            <a:extLst>
              <a:ext uri="{FF2B5EF4-FFF2-40B4-BE49-F238E27FC236}">
                <a16:creationId xmlns:a16="http://schemas.microsoft.com/office/drawing/2014/main" id="{22D6CDCA-5283-2F78-479B-C6049396A8F8}"/>
              </a:ext>
            </a:extLst>
          </p:cNvPr>
          <p:cNvSpPr/>
          <p:nvPr/>
        </p:nvSpPr>
        <p:spPr>
          <a:xfrm>
            <a:off x="706773" y="1044826"/>
            <a:ext cx="9678672" cy="40138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1800"/>
              </a:spcBef>
            </a:pPr>
            <a:r>
              <a:rPr lang="tr-TR" sz="2200" dirty="0">
                <a:ea typeface="Adobe Gothic Std B" panose="020B0800000000000000" pitchFamily="34" charset="-128"/>
              </a:rPr>
              <a:t>Uyku; yaşamımızı iyi ve sağlıklı bir biçimde devam ettirebilmemizde önemli bir etkiye sahiptir.</a:t>
            </a:r>
          </a:p>
          <a:p>
            <a:pPr>
              <a:lnSpc>
                <a:spcPct val="150000"/>
              </a:lnSpc>
              <a:spcBef>
                <a:spcPts val="1800"/>
              </a:spcBef>
            </a:pPr>
            <a:r>
              <a:rPr lang="tr-TR" sz="2200" dirty="0">
                <a:ea typeface="Adobe Gothic Std B" panose="020B0800000000000000" pitchFamily="34" charset="-128"/>
              </a:rPr>
              <a:t>Uyku sorunları yaşayan kişiler;</a:t>
            </a:r>
          </a:p>
          <a:p>
            <a:pPr marL="285750" indent="-285750">
              <a:lnSpc>
                <a:spcPct val="15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tr-TR" sz="2200" dirty="0">
                <a:ea typeface="Adobe Gothic Std B" panose="020B0800000000000000" pitchFamily="34" charset="-128"/>
              </a:rPr>
              <a:t>Sosyal yaşama uyum sorunu,</a:t>
            </a:r>
          </a:p>
          <a:p>
            <a:pPr marL="285750" indent="-285750">
              <a:lnSpc>
                <a:spcPct val="15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tr-TR" sz="2200" dirty="0">
                <a:ea typeface="Adobe Gothic Std B" panose="020B0800000000000000" pitchFamily="34" charset="-128"/>
              </a:rPr>
              <a:t>Akademik ve mesleki başarıda düşüş,</a:t>
            </a:r>
          </a:p>
          <a:p>
            <a:pPr marL="285750" indent="-285750">
              <a:lnSpc>
                <a:spcPct val="15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tr-TR" sz="2200" dirty="0">
                <a:ea typeface="Adobe Gothic Std B" panose="020B0800000000000000" pitchFamily="34" charset="-128"/>
              </a:rPr>
              <a:t>Yol ve iş kazaları gibi ciddi </a:t>
            </a:r>
            <a:r>
              <a:rPr lang="tr-TR" sz="2200" b="1" dirty="0">
                <a:ea typeface="Adobe Gothic Std B" panose="020B0800000000000000" pitchFamily="34" charset="-128"/>
              </a:rPr>
              <a:t>sorunlar yaşayabilir.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7078794E-588F-2145-32D4-C2887772F5F8}"/>
              </a:ext>
            </a:extLst>
          </p:cNvPr>
          <p:cNvSpPr txBox="1"/>
          <p:nvPr/>
        </p:nvSpPr>
        <p:spPr>
          <a:xfrm>
            <a:off x="193116" y="172097"/>
            <a:ext cx="9678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rgbClr val="114533"/>
                </a:solidFill>
              </a:rPr>
              <a:t>UYKU</a:t>
            </a:r>
            <a:endParaRPr lang="tr-TR" sz="2800" dirty="0">
              <a:solidFill>
                <a:srgbClr val="114533"/>
              </a:solidFill>
            </a:endParaRPr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C12B1324-9CB1-3646-80CB-528424B1CE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6586" y="2861282"/>
            <a:ext cx="4105125" cy="410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326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608262-F5A3-CCE1-BB84-EAFDBB8A0F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tin kutusu 6">
            <a:extLst>
              <a:ext uri="{FF2B5EF4-FFF2-40B4-BE49-F238E27FC236}">
                <a16:creationId xmlns:a16="http://schemas.microsoft.com/office/drawing/2014/main" id="{AC28DD7F-39D8-8DA1-4388-0A5411C6322E}"/>
              </a:ext>
            </a:extLst>
          </p:cNvPr>
          <p:cNvSpPr txBox="1"/>
          <p:nvPr/>
        </p:nvSpPr>
        <p:spPr>
          <a:xfrm>
            <a:off x="193116" y="172097"/>
            <a:ext cx="9678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rgbClr val="114533"/>
                </a:solidFill>
              </a:rPr>
              <a:t>UYKU</a:t>
            </a:r>
            <a:endParaRPr lang="tr-TR" sz="2800" dirty="0">
              <a:solidFill>
                <a:srgbClr val="114533"/>
              </a:solidFill>
            </a:endParaRPr>
          </a:p>
        </p:txBody>
      </p:sp>
      <p:sp>
        <p:nvSpPr>
          <p:cNvPr id="3" name="Dikdörtgen 15">
            <a:extLst>
              <a:ext uri="{FF2B5EF4-FFF2-40B4-BE49-F238E27FC236}">
                <a16:creationId xmlns:a16="http://schemas.microsoft.com/office/drawing/2014/main" id="{7B590868-9708-873A-0E13-291D2CA17D7B}"/>
              </a:ext>
            </a:extLst>
          </p:cNvPr>
          <p:cNvSpPr/>
          <p:nvPr/>
        </p:nvSpPr>
        <p:spPr>
          <a:xfrm>
            <a:off x="731621" y="1008182"/>
            <a:ext cx="9953076" cy="40626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</a:pPr>
            <a:r>
              <a:rPr lang="tr-TR" sz="2400" dirty="0">
                <a:ea typeface="Adobe Gothic Std B" panose="020B0800000000000000" pitchFamily="34" charset="-128"/>
              </a:rPr>
              <a:t>Uykuyu ve uyku kalitesini etkileyen birçok etmen vardır. Bunlar;</a:t>
            </a: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tr-TR" sz="2400" dirty="0">
                <a:ea typeface="Adobe Gothic Std B" panose="020B0800000000000000" pitchFamily="34" charset="-128"/>
              </a:rPr>
              <a:t>Yaş</a:t>
            </a: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tr-TR" sz="2400" dirty="0">
                <a:ea typeface="Adobe Gothic Std B" panose="020B0800000000000000" pitchFamily="34" charset="-128"/>
              </a:rPr>
              <a:t>Cinsiyet</a:t>
            </a: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tr-TR" sz="2400" dirty="0">
                <a:ea typeface="Adobe Gothic Std B" panose="020B0800000000000000" pitchFamily="34" charset="-128"/>
              </a:rPr>
              <a:t>Hastalık</a:t>
            </a: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tr-TR" sz="2400" dirty="0">
                <a:ea typeface="Adobe Gothic Std B" panose="020B0800000000000000" pitchFamily="34" charset="-128"/>
              </a:rPr>
              <a:t>Çevre</a:t>
            </a: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tr-TR" sz="2400" dirty="0">
                <a:ea typeface="Adobe Gothic Std B" panose="020B0800000000000000" pitchFamily="34" charset="-128"/>
              </a:rPr>
              <a:t>Fiziksel aktivite</a:t>
            </a: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tr-TR" sz="2400" dirty="0">
                <a:ea typeface="Adobe Gothic Std B" panose="020B0800000000000000" pitchFamily="34" charset="-128"/>
              </a:rPr>
              <a:t>Duygusal durum</a:t>
            </a:r>
          </a:p>
        </p:txBody>
      </p:sp>
      <p:sp>
        <p:nvSpPr>
          <p:cNvPr id="4" name="Dikdörtgen 15">
            <a:extLst>
              <a:ext uri="{FF2B5EF4-FFF2-40B4-BE49-F238E27FC236}">
                <a16:creationId xmlns:a16="http://schemas.microsoft.com/office/drawing/2014/main" id="{495C6B6D-ED1B-F03C-8856-2F997F5ECC10}"/>
              </a:ext>
            </a:extLst>
          </p:cNvPr>
          <p:cNvSpPr/>
          <p:nvPr/>
        </p:nvSpPr>
        <p:spPr>
          <a:xfrm>
            <a:off x="5501264" y="1653492"/>
            <a:ext cx="5183433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tr-TR" sz="2400" dirty="0">
                <a:ea typeface="Adobe Gothic Std B" panose="020B0800000000000000" pitchFamily="34" charset="-128"/>
              </a:rPr>
              <a:t>Duygusal durum</a:t>
            </a: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tr-TR" sz="2400" dirty="0">
                <a:ea typeface="Adobe Gothic Std B" panose="020B0800000000000000" pitchFamily="34" charset="-128"/>
              </a:rPr>
              <a:t>Yaşam biçimi ve çalışma koşulları</a:t>
            </a: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tr-TR" sz="2400" dirty="0">
                <a:ea typeface="Adobe Gothic Std B" panose="020B0800000000000000" pitchFamily="34" charset="-128"/>
              </a:rPr>
              <a:t>Alkol ve </a:t>
            </a:r>
            <a:r>
              <a:rPr lang="tr-TR" sz="2400" dirty="0" err="1">
                <a:ea typeface="Adobe Gothic Std B" panose="020B0800000000000000" pitchFamily="34" charset="-128"/>
              </a:rPr>
              <a:t>Psikostimulanlar</a:t>
            </a:r>
            <a:endParaRPr lang="tr-TR" sz="2400" dirty="0">
              <a:ea typeface="Adobe Gothic Std B" panose="020B0800000000000000" pitchFamily="34" charset="-128"/>
            </a:endParaRP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tr-TR" sz="2400" dirty="0">
                <a:ea typeface="Adobe Gothic Std B" panose="020B0800000000000000" pitchFamily="34" charset="-128"/>
              </a:rPr>
              <a:t>İlaç</a:t>
            </a: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tr-TR" sz="2400" dirty="0">
                <a:ea typeface="Adobe Gothic Std B" panose="020B0800000000000000" pitchFamily="34" charset="-128"/>
              </a:rPr>
              <a:t>Diyet</a:t>
            </a:r>
          </a:p>
        </p:txBody>
      </p:sp>
    </p:spTree>
    <p:extLst>
      <p:ext uri="{BB962C8B-B14F-4D97-AF65-F5344CB8AC3E}">
        <p14:creationId xmlns:p14="http://schemas.microsoft.com/office/powerpoint/2010/main" val="19769762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2D35F4-17DC-9E6C-4D34-6D8C6D24B3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ikdörtgen 15">
            <a:extLst>
              <a:ext uri="{FF2B5EF4-FFF2-40B4-BE49-F238E27FC236}">
                <a16:creationId xmlns:a16="http://schemas.microsoft.com/office/drawing/2014/main" id="{22D6CDCA-5283-2F78-479B-C6049396A8F8}"/>
              </a:ext>
            </a:extLst>
          </p:cNvPr>
          <p:cNvSpPr/>
          <p:nvPr/>
        </p:nvSpPr>
        <p:spPr>
          <a:xfrm>
            <a:off x="706773" y="1044826"/>
            <a:ext cx="10468046" cy="46294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tr-TR" sz="2200" dirty="0">
                <a:ea typeface="Adobe Gothic Std B" panose="020B0800000000000000" pitchFamily="34" charset="-128"/>
              </a:rPr>
              <a:t>Ne kadar aç hissettiğimiz ve yediğimize, </a:t>
            </a:r>
          </a:p>
          <a:p>
            <a:pPr marL="285750" indent="-285750">
              <a:lnSpc>
                <a:spcPct val="150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tr-TR" sz="2200" dirty="0">
                <a:ea typeface="Adobe Gothic Std B" panose="020B0800000000000000" pitchFamily="34" charset="-128"/>
              </a:rPr>
              <a:t>Yediklerimizi ne kadar sağlıklı bir şekilde sindirebildiğimize,</a:t>
            </a:r>
          </a:p>
          <a:p>
            <a:pPr marL="285750" indent="-285750">
              <a:lnSpc>
                <a:spcPct val="150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tr-TR" sz="2200" dirty="0">
                <a:ea typeface="Adobe Gothic Std B" panose="020B0800000000000000" pitchFamily="34" charset="-128"/>
              </a:rPr>
              <a:t>Bağışıklık sistemimizin ne kadar sağlıklı olduğuna,</a:t>
            </a:r>
          </a:p>
          <a:p>
            <a:pPr marL="285750" indent="-285750">
              <a:lnSpc>
                <a:spcPct val="150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tr-TR" sz="2200" dirty="0">
                <a:ea typeface="Adobe Gothic Std B" panose="020B0800000000000000" pitchFamily="34" charset="-128"/>
              </a:rPr>
              <a:t>Ne kadar anlayışlı olabileceğimize,</a:t>
            </a:r>
          </a:p>
          <a:p>
            <a:pPr marL="285750" indent="-285750">
              <a:lnSpc>
                <a:spcPct val="150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tr-TR" sz="2200" dirty="0">
                <a:ea typeface="Adobe Gothic Std B" panose="020B0800000000000000" pitchFamily="34" charset="-128"/>
              </a:rPr>
              <a:t>Stresle ne kadar iyi baş edebileceğimize,</a:t>
            </a:r>
          </a:p>
          <a:p>
            <a:pPr marL="285750" indent="-285750">
              <a:lnSpc>
                <a:spcPct val="150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tr-TR" sz="2200" dirty="0">
                <a:ea typeface="Adobe Gothic Std B" panose="020B0800000000000000" pitchFamily="34" charset="-128"/>
              </a:rPr>
              <a:t>Hatırlama/hafızanın ne kadar güçlü olacağına kadar, </a:t>
            </a:r>
            <a:r>
              <a:rPr lang="tr-TR" sz="2200" b="1" dirty="0">
                <a:ea typeface="Adobe Gothic Std B" panose="020B0800000000000000" pitchFamily="34" charset="-128"/>
              </a:rPr>
              <a:t>birçok şeyi etkilemektedir.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7078794E-588F-2145-32D4-C2887772F5F8}"/>
              </a:ext>
            </a:extLst>
          </p:cNvPr>
          <p:cNvSpPr txBox="1"/>
          <p:nvPr/>
        </p:nvSpPr>
        <p:spPr>
          <a:xfrm>
            <a:off x="193116" y="172097"/>
            <a:ext cx="9678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rgbClr val="114533"/>
                </a:solidFill>
              </a:rPr>
              <a:t>UYKU ALIŞKANLIKLARI</a:t>
            </a:r>
            <a:endParaRPr lang="tr-TR" sz="2800" dirty="0">
              <a:solidFill>
                <a:srgbClr val="1145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953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2D35F4-17DC-9E6C-4D34-6D8C6D24B3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ikdörtgen 15">
            <a:extLst>
              <a:ext uri="{FF2B5EF4-FFF2-40B4-BE49-F238E27FC236}">
                <a16:creationId xmlns:a16="http://schemas.microsoft.com/office/drawing/2014/main" id="{22D6CDCA-5283-2F78-479B-C6049396A8F8}"/>
              </a:ext>
            </a:extLst>
          </p:cNvPr>
          <p:cNvSpPr/>
          <p:nvPr/>
        </p:nvSpPr>
        <p:spPr>
          <a:xfrm>
            <a:off x="706773" y="1044826"/>
            <a:ext cx="6480836" cy="33983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r-TR" sz="2200" dirty="0">
                <a:ea typeface="Adobe Gothic Std B" panose="020B0800000000000000" pitchFamily="34" charset="-128"/>
              </a:rPr>
              <a:t>Işıksız, karanlık bir ortamda uyumak</a:t>
            </a: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r-TR" sz="2200" dirty="0">
                <a:ea typeface="Adobe Gothic Std B" panose="020B0800000000000000" pitchFamily="34" charset="-128"/>
              </a:rPr>
              <a:t>Gürültünün olabildiğince azaltmak</a:t>
            </a: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r-TR" sz="2200" dirty="0">
                <a:ea typeface="Adobe Gothic Std B" panose="020B0800000000000000" pitchFamily="34" charset="-128"/>
              </a:rPr>
              <a:t>Uyunan odada az eşya bulundurmak</a:t>
            </a: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r-TR" sz="2200" dirty="0">
                <a:ea typeface="Adobe Gothic Std B" panose="020B0800000000000000" pitchFamily="34" charset="-128"/>
              </a:rPr>
              <a:t>Oda sıcaklığını ayarlamak</a:t>
            </a: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r-TR" sz="2200" dirty="0">
                <a:ea typeface="Adobe Gothic Std B" panose="020B0800000000000000" pitchFamily="34" charset="-128"/>
              </a:rPr>
              <a:t>Uyku öncesi teknolojik cihazları bırakmak </a:t>
            </a:r>
            <a:r>
              <a:rPr lang="tr-TR" sz="2200" b="1" dirty="0">
                <a:ea typeface="Adobe Gothic Std B" panose="020B0800000000000000" pitchFamily="34" charset="-128"/>
              </a:rPr>
              <a:t>önemlidir.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7078794E-588F-2145-32D4-C2887772F5F8}"/>
              </a:ext>
            </a:extLst>
          </p:cNvPr>
          <p:cNvSpPr txBox="1"/>
          <p:nvPr/>
        </p:nvSpPr>
        <p:spPr>
          <a:xfrm>
            <a:off x="193116" y="172097"/>
            <a:ext cx="9678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rgbClr val="114533"/>
                </a:solidFill>
              </a:rPr>
              <a:t>SAĞLIKLI BİR UYKU İÇİN</a:t>
            </a:r>
            <a:endParaRPr lang="tr-TR" sz="2800" dirty="0">
              <a:solidFill>
                <a:srgbClr val="114533"/>
              </a:solidFill>
            </a:endParaRPr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BD89D01A-DFAE-4B89-7CC6-5239F60218D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1923" y="1507990"/>
            <a:ext cx="4305184" cy="4305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294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2D35F4-17DC-9E6C-4D34-6D8C6D24B3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ikdörtgen 15">
            <a:extLst>
              <a:ext uri="{FF2B5EF4-FFF2-40B4-BE49-F238E27FC236}">
                <a16:creationId xmlns:a16="http://schemas.microsoft.com/office/drawing/2014/main" id="{22D6CDCA-5283-2F78-479B-C6049396A8F8}"/>
              </a:ext>
            </a:extLst>
          </p:cNvPr>
          <p:cNvSpPr/>
          <p:nvPr/>
        </p:nvSpPr>
        <p:spPr>
          <a:xfrm>
            <a:off x="706772" y="1044826"/>
            <a:ext cx="9957683" cy="42907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1800"/>
              </a:spcBef>
            </a:pPr>
            <a:r>
              <a:rPr lang="tr-TR" sz="2200" dirty="0">
                <a:ea typeface="Adobe Gothic Std B" panose="020B0800000000000000" pitchFamily="34" charset="-128"/>
              </a:rPr>
              <a:t>Ruh sağlığı, bireyin kendi yeteneklerini fark ederek günlük stres durumlarıyla başa çıkabileceği, verimli bir şekilde ve üretken olarak çalışabildiği, kendi toplumuna katkı sağlayabildiği tam bir </a:t>
            </a:r>
            <a:r>
              <a:rPr lang="tr-TR" sz="2200" b="1" dirty="0">
                <a:ea typeface="Adobe Gothic Std B" panose="020B0800000000000000" pitchFamily="34" charset="-128"/>
              </a:rPr>
              <a:t>iyilik hâli </a:t>
            </a:r>
            <a:r>
              <a:rPr lang="tr-TR" sz="2200" dirty="0">
                <a:ea typeface="Adobe Gothic Std B" panose="020B0800000000000000" pitchFamily="34" charset="-128"/>
              </a:rPr>
              <a:t>olarak tanımlanır.</a:t>
            </a:r>
          </a:p>
          <a:p>
            <a:pPr marL="285750" indent="-285750">
              <a:lnSpc>
                <a:spcPct val="15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tr-TR" sz="2200" dirty="0">
                <a:ea typeface="Adobe Gothic Std B" panose="020B0800000000000000" pitchFamily="34" charset="-128"/>
              </a:rPr>
              <a:t>Ruh sağlığı değişmez değildir. Dıştan ve içten gelen baskılar dengeyi bozabilir.</a:t>
            </a:r>
          </a:p>
          <a:p>
            <a:pPr marL="285750" indent="-285750">
              <a:lnSpc>
                <a:spcPct val="15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tr-TR" sz="2200" dirty="0">
                <a:ea typeface="Adobe Gothic Std B" panose="020B0800000000000000" pitchFamily="34" charset="-128"/>
              </a:rPr>
              <a:t>Zorlu duygular, kaygılar, iç çatışmalar ve davranış bozuklukları ortaya çıkabilir.</a:t>
            </a:r>
          </a:p>
          <a:p>
            <a:pPr marL="285750" indent="-285750">
              <a:lnSpc>
                <a:spcPct val="15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tr-TR" sz="2200" dirty="0">
                <a:ea typeface="Adobe Gothic Std B" panose="020B0800000000000000" pitchFamily="34" charset="-128"/>
              </a:rPr>
              <a:t>Ruh sağlığının bozulması, kişinin çalışmasını, çevreyle ilişkisini, yani tüm yaşamını etkiler.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7078794E-588F-2145-32D4-C2887772F5F8}"/>
              </a:ext>
            </a:extLst>
          </p:cNvPr>
          <p:cNvSpPr txBox="1"/>
          <p:nvPr/>
        </p:nvSpPr>
        <p:spPr>
          <a:xfrm>
            <a:off x="193116" y="172097"/>
            <a:ext cx="9678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rgbClr val="114533"/>
                </a:solidFill>
              </a:rPr>
              <a:t>RUH SAĞLIĞI</a:t>
            </a:r>
            <a:endParaRPr lang="tr-TR" sz="2800" dirty="0">
              <a:solidFill>
                <a:srgbClr val="1145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362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2D35F4-17DC-9E6C-4D34-6D8C6D24B3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ikdörtgen 15">
            <a:extLst>
              <a:ext uri="{FF2B5EF4-FFF2-40B4-BE49-F238E27FC236}">
                <a16:creationId xmlns:a16="http://schemas.microsoft.com/office/drawing/2014/main" id="{22D6CDCA-5283-2F78-479B-C6049396A8F8}"/>
              </a:ext>
            </a:extLst>
          </p:cNvPr>
          <p:cNvSpPr/>
          <p:nvPr/>
        </p:nvSpPr>
        <p:spPr>
          <a:xfrm>
            <a:off x="706773" y="1044826"/>
            <a:ext cx="10117172" cy="50321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1800"/>
              </a:spcBef>
            </a:pPr>
            <a:r>
              <a:rPr lang="tr-TR" sz="2200" i="1" dirty="0">
                <a:ea typeface="Adobe Gothic Std B" panose="020B0800000000000000" pitchFamily="34" charset="-128"/>
              </a:rPr>
              <a:t>Stres, bireyler üzerinde etki eden ve onların davranışlarını, başka insanlarla ilişkilerini etkileyen bir kavramdır. Stres, bireyin sinir sisteminin harekete geçirir ve vücutta özel biyokimyasal değişmelere sebep olur.</a:t>
            </a: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tr-TR" sz="2200" dirty="0">
                <a:ea typeface="Adobe Gothic Std B" panose="020B0800000000000000" pitchFamily="34" charset="-128"/>
              </a:rPr>
              <a:t>Endişe, üzüntü, anksiyete, öfke, korku hislerini artırır. </a:t>
            </a: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tr-TR" sz="2200" dirty="0">
                <a:ea typeface="Adobe Gothic Std B" panose="020B0800000000000000" pitchFamily="34" charset="-128"/>
              </a:rPr>
              <a:t>İştahı keser, su ve gıda alımı azalır</a:t>
            </a: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tr-TR" sz="2200" dirty="0">
                <a:ea typeface="Adobe Gothic Std B" panose="020B0800000000000000" pitchFamily="34" charset="-128"/>
              </a:rPr>
              <a:t>Konsantrasyonu bozar, karar almayı zorlaştırır. </a:t>
            </a: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tr-TR" sz="2200" dirty="0">
                <a:ea typeface="Adobe Gothic Std B" panose="020B0800000000000000" pitchFamily="34" charset="-128"/>
              </a:rPr>
              <a:t>Uyku sorunu ve kabuslara sebep olur. </a:t>
            </a: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tr-TR" sz="2200" dirty="0">
                <a:ea typeface="Adobe Gothic Std B" panose="020B0800000000000000" pitchFamily="34" charset="-128"/>
              </a:rPr>
              <a:t>Fiziksel ağrı oluşturur. </a:t>
            </a: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tr-TR" sz="2200" b="1" dirty="0">
                <a:ea typeface="Adobe Gothic Std B" panose="020B0800000000000000" pitchFamily="34" charset="-128"/>
              </a:rPr>
              <a:t>Sigara, alkol ve madde kullanımını artırır. 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7078794E-588F-2145-32D4-C2887772F5F8}"/>
              </a:ext>
            </a:extLst>
          </p:cNvPr>
          <p:cNvSpPr txBox="1"/>
          <p:nvPr/>
        </p:nvSpPr>
        <p:spPr>
          <a:xfrm>
            <a:off x="193116" y="172097"/>
            <a:ext cx="9678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rgbClr val="114533"/>
                </a:solidFill>
              </a:rPr>
              <a:t>STRES</a:t>
            </a:r>
            <a:endParaRPr lang="tr-TR" sz="2800" dirty="0">
              <a:solidFill>
                <a:srgbClr val="114533"/>
              </a:solidFill>
            </a:endParaRPr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B43E3C11-2B8A-EEA6-9C77-1A65A606CE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1851" y="2575034"/>
            <a:ext cx="4282966" cy="4282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966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2D35F4-17DC-9E6C-4D34-6D8C6D24B3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ikdörtgen 15">
            <a:extLst>
              <a:ext uri="{FF2B5EF4-FFF2-40B4-BE49-F238E27FC236}">
                <a16:creationId xmlns:a16="http://schemas.microsoft.com/office/drawing/2014/main" id="{22D6CDCA-5283-2F78-479B-C6049396A8F8}"/>
              </a:ext>
            </a:extLst>
          </p:cNvPr>
          <p:cNvSpPr/>
          <p:nvPr/>
        </p:nvSpPr>
        <p:spPr>
          <a:xfrm>
            <a:off x="706773" y="1044826"/>
            <a:ext cx="6268186" cy="46139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tr-TR" sz="2200" dirty="0">
                <a:ea typeface="Adobe Gothic Std B" panose="020B0800000000000000" pitchFamily="34" charset="-128"/>
              </a:rPr>
              <a:t>Sağlığa dikkat etmek</a:t>
            </a:r>
          </a:p>
          <a:p>
            <a:pPr marL="742950" lvl="1" indent="-28575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tr-TR" sz="2200" dirty="0">
                <a:solidFill>
                  <a:srgbClr val="10AD4B"/>
                </a:solidFill>
                <a:ea typeface="Adobe Gothic Std B" panose="020B0800000000000000" pitchFamily="34" charset="-128"/>
              </a:rPr>
              <a:t>Egzersiz </a:t>
            </a:r>
            <a:r>
              <a:rPr lang="tr-TR" sz="2200" dirty="0">
                <a:ea typeface="Adobe Gothic Std B" panose="020B0800000000000000" pitchFamily="34" charset="-128"/>
              </a:rPr>
              <a:t>yapmak</a:t>
            </a:r>
          </a:p>
          <a:p>
            <a:pPr marL="742950" lvl="1" indent="-28575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tr-TR" sz="2200" dirty="0">
                <a:solidFill>
                  <a:srgbClr val="10AD4B"/>
                </a:solidFill>
                <a:ea typeface="Adobe Gothic Std B" panose="020B0800000000000000" pitchFamily="34" charset="-128"/>
              </a:rPr>
              <a:t>Gevşeme egzersizleri </a:t>
            </a:r>
            <a:r>
              <a:rPr lang="tr-TR" sz="2200" dirty="0">
                <a:ea typeface="Adobe Gothic Std B" panose="020B0800000000000000" pitchFamily="34" charset="-128"/>
              </a:rPr>
              <a:t>yapmak</a:t>
            </a:r>
          </a:p>
          <a:p>
            <a:pPr marL="742950" lvl="1" indent="-28575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tr-TR" sz="2200" dirty="0">
                <a:ea typeface="Adobe Gothic Std B" panose="020B0800000000000000" pitchFamily="34" charset="-128"/>
              </a:rPr>
              <a:t>Düzenli aralıklarla </a:t>
            </a:r>
            <a:r>
              <a:rPr lang="tr-TR" sz="2200" dirty="0">
                <a:solidFill>
                  <a:srgbClr val="10AD4B"/>
                </a:solidFill>
                <a:ea typeface="Adobe Gothic Std B" panose="020B0800000000000000" pitchFamily="34" charset="-128"/>
              </a:rPr>
              <a:t>beslenmek</a:t>
            </a:r>
          </a:p>
          <a:p>
            <a:pPr marL="742950" lvl="1" indent="-28575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tr-TR" sz="2200" dirty="0">
                <a:solidFill>
                  <a:srgbClr val="10AD4B"/>
                </a:solidFill>
                <a:ea typeface="Adobe Gothic Std B" panose="020B0800000000000000" pitchFamily="34" charset="-128"/>
              </a:rPr>
              <a:t>Uykuya</a:t>
            </a:r>
            <a:r>
              <a:rPr lang="tr-TR" sz="2200" dirty="0">
                <a:ea typeface="Adobe Gothic Std B" panose="020B0800000000000000" pitchFamily="34" charset="-128"/>
              </a:rPr>
              <a:t> özen göstermek</a:t>
            </a:r>
          </a:p>
          <a:p>
            <a:pPr marL="742950" lvl="1" indent="-28575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tr-TR" sz="2200" dirty="0">
                <a:ea typeface="Adobe Gothic Std B" panose="020B0800000000000000" pitchFamily="34" charset="-128"/>
              </a:rPr>
              <a:t>Sigara, alkol ve maddeden </a:t>
            </a:r>
            <a:r>
              <a:rPr lang="tr-TR" sz="2200" dirty="0">
                <a:solidFill>
                  <a:srgbClr val="10AD4B"/>
                </a:solidFill>
                <a:ea typeface="Adobe Gothic Std B" panose="020B0800000000000000" pitchFamily="34" charset="-128"/>
              </a:rPr>
              <a:t>uzak durmak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tr-TR" sz="2200" dirty="0">
                <a:ea typeface="Adobe Gothic Std B" panose="020B0800000000000000" pitchFamily="34" charset="-128"/>
              </a:rPr>
              <a:t>Kendine </a:t>
            </a:r>
            <a:r>
              <a:rPr lang="tr-TR" sz="2200" dirty="0">
                <a:solidFill>
                  <a:srgbClr val="10AD4B"/>
                </a:solidFill>
                <a:ea typeface="Adobe Gothic Std B" panose="020B0800000000000000" pitchFamily="34" charset="-128"/>
              </a:rPr>
              <a:t>zaman ayırmak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tr-TR" sz="2200" dirty="0">
                <a:solidFill>
                  <a:srgbClr val="10AD4B"/>
                </a:solidFill>
                <a:ea typeface="Adobe Gothic Std B" panose="020B0800000000000000" pitchFamily="34" charset="-128"/>
              </a:rPr>
              <a:t>Sevdiklerinle</a:t>
            </a:r>
            <a:r>
              <a:rPr lang="tr-TR" sz="2200" dirty="0">
                <a:ea typeface="Adobe Gothic Std B" panose="020B0800000000000000" pitchFamily="34" charset="-128"/>
              </a:rPr>
              <a:t> vakit geçirmek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tr-TR" sz="2200" dirty="0">
                <a:ea typeface="Adobe Gothic Std B" panose="020B0800000000000000" pitchFamily="34" charset="-128"/>
              </a:rPr>
              <a:t>Profesyonel </a:t>
            </a:r>
            <a:r>
              <a:rPr lang="tr-TR" sz="2200" dirty="0">
                <a:solidFill>
                  <a:srgbClr val="10AD4B"/>
                </a:solidFill>
                <a:ea typeface="Adobe Gothic Std B" panose="020B0800000000000000" pitchFamily="34" charset="-128"/>
              </a:rPr>
              <a:t>destek</a:t>
            </a:r>
            <a:r>
              <a:rPr lang="tr-TR" sz="2200" dirty="0">
                <a:ea typeface="Adobe Gothic Std B" panose="020B0800000000000000" pitchFamily="34" charset="-128"/>
              </a:rPr>
              <a:t> almak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7078794E-588F-2145-32D4-C2887772F5F8}"/>
              </a:ext>
            </a:extLst>
          </p:cNvPr>
          <p:cNvSpPr txBox="1"/>
          <p:nvPr/>
        </p:nvSpPr>
        <p:spPr>
          <a:xfrm>
            <a:off x="193116" y="172097"/>
            <a:ext cx="9678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rgbClr val="114533"/>
                </a:solidFill>
              </a:rPr>
              <a:t>STRES YÖNETİMİ</a:t>
            </a:r>
            <a:endParaRPr lang="tr-TR" sz="2800" dirty="0">
              <a:solidFill>
                <a:srgbClr val="114533"/>
              </a:solidFill>
            </a:endParaRPr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3F956C0F-A286-BC50-1692-B8D9F5DB0F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771" y="1908544"/>
            <a:ext cx="4949456" cy="4949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60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2D35F4-17DC-9E6C-4D34-6D8C6D24B3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ikdörtgen 15">
            <a:extLst>
              <a:ext uri="{FF2B5EF4-FFF2-40B4-BE49-F238E27FC236}">
                <a16:creationId xmlns:a16="http://schemas.microsoft.com/office/drawing/2014/main" id="{22D6CDCA-5283-2F78-479B-C6049396A8F8}"/>
              </a:ext>
            </a:extLst>
          </p:cNvPr>
          <p:cNvSpPr/>
          <p:nvPr/>
        </p:nvSpPr>
        <p:spPr>
          <a:xfrm>
            <a:off x="706773" y="1044826"/>
            <a:ext cx="10468046" cy="3279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000" dirty="0">
                <a:ea typeface="Adobe Gothic Std B" panose="020B0800000000000000" pitchFamily="34" charset="-128"/>
              </a:rPr>
              <a:t>Sağlık, sadece hastalığın olmaması </a:t>
            </a:r>
            <a:r>
              <a:rPr lang="tr-TR" sz="2000" dirty="0">
                <a:solidFill>
                  <a:srgbClr val="10AD4B"/>
                </a:solidFill>
                <a:ea typeface="Adobe Gothic Std B" panose="020B0800000000000000" pitchFamily="34" charset="-128"/>
              </a:rPr>
              <a:t>değildir</a:t>
            </a:r>
            <a:r>
              <a:rPr lang="tr-TR" sz="2000" dirty="0">
                <a:solidFill>
                  <a:schemeClr val="tx1">
                    <a:lumMod val="65000"/>
                    <a:lumOff val="35000"/>
                  </a:schemeClr>
                </a:solidFill>
                <a:ea typeface="Adobe Gothic Std B" panose="020B0800000000000000" pitchFamily="34" charset="-128"/>
              </a:rPr>
              <a:t>.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000" dirty="0">
                <a:ea typeface="Adobe Gothic Std B" panose="020B0800000000000000" pitchFamily="34" charset="-128"/>
              </a:rPr>
              <a:t>Sağlık</a:t>
            </a:r>
            <a:r>
              <a:rPr lang="tr-TR" sz="2000" dirty="0">
                <a:solidFill>
                  <a:schemeClr val="tx1">
                    <a:lumMod val="65000"/>
                    <a:lumOff val="35000"/>
                  </a:schemeClr>
                </a:solidFill>
                <a:ea typeface="Adobe Gothic Std B" panose="020B0800000000000000" pitchFamily="34" charset="-128"/>
              </a:rPr>
              <a:t>, </a:t>
            </a:r>
            <a:r>
              <a:rPr lang="tr-TR" sz="2000" dirty="0">
                <a:solidFill>
                  <a:srgbClr val="10AD4B"/>
                </a:solidFill>
                <a:ea typeface="Adobe Gothic Std B" panose="020B0800000000000000" pitchFamily="34" charset="-128"/>
              </a:rPr>
              <a:t>bedensel</a:t>
            </a:r>
            <a:r>
              <a:rPr lang="tr-TR" sz="2000" dirty="0">
                <a:solidFill>
                  <a:schemeClr val="tx1">
                    <a:lumMod val="65000"/>
                    <a:lumOff val="35000"/>
                  </a:schemeClr>
                </a:solidFill>
                <a:ea typeface="Adobe Gothic Std B" panose="020B0800000000000000" pitchFamily="34" charset="-128"/>
              </a:rPr>
              <a:t>, </a:t>
            </a:r>
            <a:r>
              <a:rPr lang="tr-TR" sz="2000" dirty="0">
                <a:solidFill>
                  <a:srgbClr val="10AD4B"/>
                </a:solidFill>
                <a:ea typeface="Adobe Gothic Std B" panose="020B0800000000000000" pitchFamily="34" charset="-128"/>
              </a:rPr>
              <a:t>ruhsal</a:t>
            </a:r>
            <a:r>
              <a:rPr lang="tr-TR" sz="2000" dirty="0">
                <a:solidFill>
                  <a:schemeClr val="tx1">
                    <a:lumMod val="65000"/>
                    <a:lumOff val="35000"/>
                  </a:schemeClr>
                </a:solidFill>
                <a:ea typeface="Adobe Gothic Std B" panose="020B0800000000000000" pitchFamily="34" charset="-128"/>
              </a:rPr>
              <a:t> ve </a:t>
            </a:r>
            <a:r>
              <a:rPr lang="tr-TR" sz="2000" dirty="0">
                <a:solidFill>
                  <a:srgbClr val="10AD4B"/>
                </a:solidFill>
                <a:ea typeface="Adobe Gothic Std B" panose="020B0800000000000000" pitchFamily="34" charset="-128"/>
              </a:rPr>
              <a:t>sosyal</a:t>
            </a:r>
            <a:r>
              <a:rPr lang="tr-TR" sz="2000" dirty="0">
                <a:solidFill>
                  <a:schemeClr val="tx1">
                    <a:lumMod val="65000"/>
                    <a:lumOff val="35000"/>
                  </a:schemeClr>
                </a:solidFill>
                <a:ea typeface="Adobe Gothic Std B" panose="020B0800000000000000" pitchFamily="34" charset="-128"/>
              </a:rPr>
              <a:t> </a:t>
            </a:r>
            <a:r>
              <a:rPr lang="tr-TR" sz="2000" dirty="0">
                <a:ea typeface="Adobe Gothic Std B" panose="020B0800000000000000" pitchFamily="34" charset="-128"/>
              </a:rPr>
              <a:t>bir iyilik halidir.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000" dirty="0">
                <a:ea typeface="Adobe Gothic Std B" panose="020B0800000000000000" pitchFamily="34" charset="-128"/>
              </a:rPr>
              <a:t>Sağlık çok</a:t>
            </a:r>
            <a:r>
              <a:rPr lang="tr-TR" sz="2000" dirty="0">
                <a:solidFill>
                  <a:schemeClr val="tx1">
                    <a:lumMod val="65000"/>
                    <a:lumOff val="35000"/>
                  </a:schemeClr>
                </a:solidFill>
                <a:ea typeface="Adobe Gothic Std B" panose="020B0800000000000000" pitchFamily="34" charset="-128"/>
              </a:rPr>
              <a:t> </a:t>
            </a:r>
            <a:r>
              <a:rPr lang="tr-TR" sz="2000" dirty="0">
                <a:solidFill>
                  <a:srgbClr val="10AD4B"/>
                </a:solidFill>
                <a:ea typeface="Adobe Gothic Std B" panose="020B0800000000000000" pitchFamily="34" charset="-128"/>
              </a:rPr>
              <a:t>pahalıdır,</a:t>
            </a:r>
            <a:r>
              <a:rPr lang="tr-TR" sz="2000" dirty="0">
                <a:solidFill>
                  <a:srgbClr val="0097CC"/>
                </a:solidFill>
                <a:ea typeface="Adobe Gothic Std B" panose="020B0800000000000000" pitchFamily="34" charset="-128"/>
              </a:rPr>
              <a:t> </a:t>
            </a:r>
            <a:r>
              <a:rPr lang="tr-TR" sz="2000" dirty="0">
                <a:ea typeface="Adobe Gothic Std B" panose="020B0800000000000000" pitchFamily="34" charset="-128"/>
              </a:rPr>
              <a:t>önlemek</a:t>
            </a:r>
            <a:r>
              <a:rPr lang="tr-TR" sz="2000" dirty="0">
                <a:solidFill>
                  <a:srgbClr val="0097CC"/>
                </a:solidFill>
                <a:ea typeface="Adobe Gothic Std B" panose="020B0800000000000000" pitchFamily="34" charset="-128"/>
              </a:rPr>
              <a:t> </a:t>
            </a:r>
            <a:r>
              <a:rPr lang="tr-TR" sz="2000" dirty="0">
                <a:solidFill>
                  <a:srgbClr val="10AD4B"/>
                </a:solidFill>
                <a:ea typeface="Adobe Gothic Std B" panose="020B0800000000000000" pitchFamily="34" charset="-128"/>
              </a:rPr>
              <a:t>çok kârlıdır.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000" dirty="0">
                <a:ea typeface="Adobe Gothic Std B" panose="020B0800000000000000" pitchFamily="34" charset="-128"/>
              </a:rPr>
              <a:t>Sağlıkta</a:t>
            </a:r>
            <a:r>
              <a:rPr lang="tr-TR" sz="2000" dirty="0">
                <a:solidFill>
                  <a:schemeClr val="tx1">
                    <a:lumMod val="65000"/>
                    <a:lumOff val="35000"/>
                  </a:schemeClr>
                </a:solidFill>
                <a:ea typeface="Adobe Gothic Std B" panose="020B0800000000000000" pitchFamily="34" charset="-128"/>
              </a:rPr>
              <a:t> </a:t>
            </a:r>
            <a:r>
              <a:rPr lang="tr-TR" sz="2000" dirty="0">
                <a:ea typeface="Adobe Gothic Std B" panose="020B0800000000000000" pitchFamily="34" charset="-128"/>
              </a:rPr>
              <a:t>her</a:t>
            </a:r>
            <a:r>
              <a:rPr lang="tr-TR" sz="2000" dirty="0">
                <a:solidFill>
                  <a:schemeClr val="tx1">
                    <a:lumMod val="65000"/>
                    <a:lumOff val="35000"/>
                  </a:schemeClr>
                </a:solidFill>
                <a:ea typeface="Adobe Gothic Std B" panose="020B0800000000000000" pitchFamily="34" charset="-128"/>
              </a:rPr>
              <a:t> </a:t>
            </a:r>
            <a:r>
              <a:rPr lang="tr-TR" sz="2000" dirty="0">
                <a:ea typeface="Adobe Gothic Std B" panose="020B0800000000000000" pitchFamily="34" charset="-128"/>
              </a:rPr>
              <a:t>ihmalin</a:t>
            </a:r>
            <a:r>
              <a:rPr lang="tr-TR" sz="2000" dirty="0">
                <a:solidFill>
                  <a:schemeClr val="tx1">
                    <a:lumMod val="65000"/>
                    <a:lumOff val="35000"/>
                  </a:schemeClr>
                </a:solidFill>
                <a:ea typeface="Adobe Gothic Std B" panose="020B0800000000000000" pitchFamily="34" charset="-128"/>
              </a:rPr>
              <a:t> </a:t>
            </a:r>
            <a:r>
              <a:rPr lang="tr-TR" sz="2000" dirty="0">
                <a:ea typeface="Adobe Gothic Std B" panose="020B0800000000000000" pitchFamily="34" charset="-128"/>
              </a:rPr>
              <a:t>bedeli</a:t>
            </a:r>
            <a:r>
              <a:rPr lang="tr-TR" sz="2000" dirty="0">
                <a:solidFill>
                  <a:schemeClr val="tx1">
                    <a:lumMod val="65000"/>
                    <a:lumOff val="35000"/>
                  </a:schemeClr>
                </a:solidFill>
                <a:ea typeface="Adobe Gothic Std B" panose="020B0800000000000000" pitchFamily="34" charset="-128"/>
              </a:rPr>
              <a:t> </a:t>
            </a:r>
            <a:r>
              <a:rPr lang="tr-TR" sz="2000" dirty="0">
                <a:solidFill>
                  <a:srgbClr val="10AD4B"/>
                </a:solidFill>
                <a:ea typeface="Adobe Gothic Std B" panose="020B0800000000000000" pitchFamily="34" charset="-128"/>
              </a:rPr>
              <a:t>kan</a:t>
            </a:r>
            <a:r>
              <a:rPr lang="tr-TR" sz="2000" dirty="0">
                <a:solidFill>
                  <a:schemeClr val="tx1">
                    <a:lumMod val="65000"/>
                    <a:lumOff val="35000"/>
                  </a:schemeClr>
                </a:solidFill>
                <a:ea typeface="Adobe Gothic Std B" panose="020B0800000000000000" pitchFamily="34" charset="-128"/>
              </a:rPr>
              <a:t> </a:t>
            </a:r>
            <a:r>
              <a:rPr lang="tr-TR" sz="2000" dirty="0">
                <a:ea typeface="Adobe Gothic Std B" panose="020B0800000000000000" pitchFamily="34" charset="-128"/>
              </a:rPr>
              <a:t>veya</a:t>
            </a:r>
            <a:r>
              <a:rPr lang="tr-TR" sz="2000" dirty="0">
                <a:solidFill>
                  <a:schemeClr val="tx1">
                    <a:lumMod val="65000"/>
                    <a:lumOff val="35000"/>
                  </a:schemeClr>
                </a:solidFill>
                <a:ea typeface="Adobe Gothic Std B" panose="020B0800000000000000" pitchFamily="34" charset="-128"/>
              </a:rPr>
              <a:t> </a:t>
            </a:r>
            <a:r>
              <a:rPr lang="tr-TR" sz="2000" dirty="0">
                <a:solidFill>
                  <a:srgbClr val="10AD4B"/>
                </a:solidFill>
                <a:ea typeface="Adobe Gothic Std B" panose="020B0800000000000000" pitchFamily="34" charset="-128"/>
              </a:rPr>
              <a:t>can</a:t>
            </a:r>
            <a:r>
              <a:rPr lang="tr-TR" sz="2000" dirty="0">
                <a:ea typeface="Adobe Gothic Std B" panose="020B0800000000000000" pitchFamily="34" charset="-128"/>
              </a:rPr>
              <a:t>dır.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000" dirty="0">
                <a:ea typeface="Adobe Gothic Std B" panose="020B0800000000000000" pitchFamily="34" charset="-128"/>
              </a:rPr>
              <a:t>Sağlıklı olmanın temel hedefi,</a:t>
            </a:r>
            <a:r>
              <a:rPr lang="tr-TR" sz="2000" dirty="0">
                <a:solidFill>
                  <a:schemeClr val="tx1">
                    <a:lumMod val="65000"/>
                    <a:lumOff val="35000"/>
                  </a:schemeClr>
                </a:solidFill>
                <a:ea typeface="Adobe Gothic Std B" panose="020B0800000000000000" pitchFamily="34" charset="-128"/>
              </a:rPr>
              <a:t> </a:t>
            </a:r>
            <a:r>
              <a:rPr lang="tr-TR" sz="2000" dirty="0">
                <a:solidFill>
                  <a:srgbClr val="10AD4B"/>
                </a:solidFill>
                <a:ea typeface="Adobe Gothic Std B" panose="020B0800000000000000" pitchFamily="34" charset="-128"/>
              </a:rPr>
              <a:t>yaşamı uzatmak </a:t>
            </a:r>
            <a:r>
              <a:rPr lang="tr-TR" sz="2000" dirty="0">
                <a:ea typeface="Adobe Gothic Std B" panose="020B0800000000000000" pitchFamily="34" charset="-128"/>
              </a:rPr>
              <a:t>ve</a:t>
            </a:r>
            <a:r>
              <a:rPr lang="tr-TR" sz="2000" dirty="0">
                <a:solidFill>
                  <a:schemeClr val="tx1">
                    <a:lumMod val="65000"/>
                    <a:lumOff val="35000"/>
                  </a:schemeClr>
                </a:solidFill>
                <a:ea typeface="Adobe Gothic Std B" panose="020B0800000000000000" pitchFamily="34" charset="-128"/>
              </a:rPr>
              <a:t> </a:t>
            </a:r>
            <a:r>
              <a:rPr lang="tr-TR" sz="2000" dirty="0">
                <a:solidFill>
                  <a:srgbClr val="10AD4B"/>
                </a:solidFill>
                <a:ea typeface="Adobe Gothic Std B" panose="020B0800000000000000" pitchFamily="34" charset="-128"/>
              </a:rPr>
              <a:t>kaliteli</a:t>
            </a:r>
            <a:r>
              <a:rPr lang="tr-TR" sz="2000" dirty="0">
                <a:solidFill>
                  <a:schemeClr val="tx1">
                    <a:lumMod val="65000"/>
                    <a:lumOff val="35000"/>
                  </a:schemeClr>
                </a:solidFill>
                <a:ea typeface="Adobe Gothic Std B" panose="020B0800000000000000" pitchFamily="34" charset="-128"/>
              </a:rPr>
              <a:t> </a:t>
            </a:r>
            <a:r>
              <a:rPr lang="tr-TR" sz="2000" dirty="0">
                <a:ea typeface="Adobe Gothic Std B" panose="020B0800000000000000" pitchFamily="34" charset="-128"/>
              </a:rPr>
              <a:t>yaşamaktır</a:t>
            </a:r>
            <a:r>
              <a:rPr lang="tr-TR" sz="2000" dirty="0">
                <a:solidFill>
                  <a:schemeClr val="tx1">
                    <a:lumMod val="65000"/>
                    <a:lumOff val="35000"/>
                  </a:schemeClr>
                </a:solidFill>
                <a:ea typeface="Adobe Gothic Std B" panose="020B0800000000000000" pitchFamily="34" charset="-128"/>
              </a:rPr>
              <a:t>.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000" dirty="0">
                <a:solidFill>
                  <a:srgbClr val="10AD4B"/>
                </a:solidFill>
                <a:ea typeface="Adobe Gothic Std B" panose="020B0800000000000000" pitchFamily="34" charset="-128"/>
              </a:rPr>
              <a:t>Sağlıksız beslenme, fiziksel hareketsizlik ve sigara </a:t>
            </a:r>
            <a:r>
              <a:rPr lang="tr-TR" sz="2000" dirty="0">
                <a:ea typeface="Adobe Gothic Std B" panose="020B0800000000000000" pitchFamily="34" charset="-128"/>
              </a:rPr>
              <a:t>yaşamı</a:t>
            </a:r>
            <a:r>
              <a:rPr lang="tr-TR" sz="2000" dirty="0">
                <a:solidFill>
                  <a:schemeClr val="tx1">
                    <a:lumMod val="65000"/>
                    <a:lumOff val="35000"/>
                  </a:schemeClr>
                </a:solidFill>
                <a:ea typeface="Adobe Gothic Std B" panose="020B0800000000000000" pitchFamily="34" charset="-128"/>
              </a:rPr>
              <a:t> </a:t>
            </a:r>
            <a:r>
              <a:rPr lang="tr-TR" sz="2000" dirty="0">
                <a:ea typeface="Adobe Gothic Std B" panose="020B0800000000000000" pitchFamily="34" charset="-128"/>
              </a:rPr>
              <a:t>kısaltır</a:t>
            </a:r>
            <a:r>
              <a:rPr lang="tr-TR" sz="2000" dirty="0">
                <a:solidFill>
                  <a:schemeClr val="tx1">
                    <a:lumMod val="65000"/>
                    <a:lumOff val="35000"/>
                  </a:schemeClr>
                </a:solidFill>
                <a:ea typeface="Adobe Gothic Std B" panose="020B0800000000000000" pitchFamily="34" charset="-128"/>
              </a:rPr>
              <a:t>, </a:t>
            </a:r>
            <a:r>
              <a:rPr lang="tr-TR" sz="2000" dirty="0">
                <a:ea typeface="Adobe Gothic Std B" panose="020B0800000000000000" pitchFamily="34" charset="-128"/>
              </a:rPr>
              <a:t>kalitesizleştirir</a:t>
            </a:r>
            <a:r>
              <a:rPr lang="tr-TR" sz="2000" dirty="0">
                <a:solidFill>
                  <a:schemeClr val="tx1">
                    <a:lumMod val="65000"/>
                    <a:lumOff val="35000"/>
                  </a:schemeClr>
                </a:solidFill>
                <a:ea typeface="Adobe Gothic Std B" panose="020B0800000000000000" pitchFamily="34" charset="-128"/>
              </a:rPr>
              <a:t>.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000" dirty="0">
                <a:ea typeface="Adobe Gothic Std B" panose="020B0800000000000000" pitchFamily="34" charset="-128"/>
              </a:rPr>
              <a:t>Sigara, alkol, madde, teknoloji vb. bağımlılıkların</a:t>
            </a:r>
            <a:r>
              <a:rPr lang="tr-TR" sz="2000" dirty="0">
                <a:solidFill>
                  <a:schemeClr val="tx1">
                    <a:lumMod val="65000"/>
                    <a:lumOff val="35000"/>
                  </a:schemeClr>
                </a:solidFill>
                <a:ea typeface="Adobe Gothic Std B" panose="020B0800000000000000" pitchFamily="34" charset="-128"/>
              </a:rPr>
              <a:t> </a:t>
            </a:r>
            <a:r>
              <a:rPr lang="tr-TR" sz="2000" dirty="0">
                <a:solidFill>
                  <a:srgbClr val="10AD4B"/>
                </a:solidFill>
                <a:ea typeface="Adobe Gothic Std B" panose="020B0800000000000000" pitchFamily="34" charset="-128"/>
              </a:rPr>
              <a:t>tek tedavisi önlemedir. 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7078794E-588F-2145-32D4-C2887772F5F8}"/>
              </a:ext>
            </a:extLst>
          </p:cNvPr>
          <p:cNvSpPr txBox="1"/>
          <p:nvPr/>
        </p:nvSpPr>
        <p:spPr>
          <a:xfrm>
            <a:off x="193116" y="172097"/>
            <a:ext cx="9678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rgbClr val="114533"/>
                </a:solidFill>
              </a:rPr>
              <a:t>ÖZETLE</a:t>
            </a:r>
            <a:endParaRPr lang="tr-TR" sz="2800" dirty="0">
              <a:solidFill>
                <a:srgbClr val="1145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744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F1E992-B2B7-0A58-09E2-6DD93BAE0C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CCD332E9-F86D-453B-00D4-A54974C595D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01C0F58F-44B8-0F66-D3B9-A075C32E1E83}"/>
              </a:ext>
            </a:extLst>
          </p:cNvPr>
          <p:cNvSpPr txBox="1"/>
          <p:nvPr/>
        </p:nvSpPr>
        <p:spPr>
          <a:xfrm>
            <a:off x="3695285" y="2500040"/>
            <a:ext cx="5120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>
                <a:solidFill>
                  <a:srgbClr val="114533"/>
                </a:solidFill>
              </a:rPr>
              <a:t>EĞİTİM MÜDÜRLÜĞÜ</a:t>
            </a:r>
          </a:p>
        </p:txBody>
      </p:sp>
    </p:spTree>
    <p:extLst>
      <p:ext uri="{BB962C8B-B14F-4D97-AF65-F5344CB8AC3E}">
        <p14:creationId xmlns:p14="http://schemas.microsoft.com/office/powerpoint/2010/main" val="24523008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03A24E-5495-06DC-EBD0-412E38D8DF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tin kutusu 6">
            <a:extLst>
              <a:ext uri="{FF2B5EF4-FFF2-40B4-BE49-F238E27FC236}">
                <a16:creationId xmlns:a16="http://schemas.microsoft.com/office/drawing/2014/main" id="{01294833-D83B-EE3A-4A03-F91510E650A4}"/>
              </a:ext>
            </a:extLst>
          </p:cNvPr>
          <p:cNvSpPr txBox="1"/>
          <p:nvPr/>
        </p:nvSpPr>
        <p:spPr>
          <a:xfrm>
            <a:off x="193116" y="172097"/>
            <a:ext cx="9678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rgbClr val="114533"/>
                </a:solidFill>
              </a:rPr>
              <a:t>SAĞLIK NEDİR?</a:t>
            </a:r>
            <a:endParaRPr lang="tr-TR" sz="2800" dirty="0">
              <a:solidFill>
                <a:srgbClr val="114533"/>
              </a:solidFill>
            </a:endParaRP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60F54605-8A28-418A-B0DB-65D7A9A22239}"/>
              </a:ext>
            </a:extLst>
          </p:cNvPr>
          <p:cNvSpPr txBox="1"/>
          <p:nvPr/>
        </p:nvSpPr>
        <p:spPr>
          <a:xfrm>
            <a:off x="193116" y="1169582"/>
            <a:ext cx="6216649" cy="3090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r-TR" sz="2200" dirty="0">
                <a:ea typeface="Adobe Gothic Std B" panose="020B0800000000000000" pitchFamily="34" charset="-128"/>
              </a:rPr>
              <a:t>Sağlık,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200" dirty="0">
                <a:solidFill>
                  <a:srgbClr val="10AD4B"/>
                </a:solidFill>
                <a:ea typeface="Adobe Gothic Std B" panose="020B0800000000000000" pitchFamily="34" charset="-128"/>
              </a:rPr>
              <a:t>bedensel,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200" dirty="0">
                <a:solidFill>
                  <a:srgbClr val="10AD4B"/>
                </a:solidFill>
                <a:ea typeface="Adobe Gothic Std B" panose="020B0800000000000000" pitchFamily="34" charset="-128"/>
              </a:rPr>
              <a:t>ruhsal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200" dirty="0">
                <a:solidFill>
                  <a:srgbClr val="10AD4B"/>
                </a:solidFill>
                <a:ea typeface="Adobe Gothic Std B" panose="020B0800000000000000" pitchFamily="34" charset="-128"/>
              </a:rPr>
              <a:t>sosyal </a:t>
            </a:r>
            <a:r>
              <a:rPr lang="tr-TR" sz="2200" dirty="0">
                <a:ea typeface="Adobe Gothic Std B" panose="020B0800000000000000" pitchFamily="34" charset="-128"/>
              </a:rPr>
              <a:t>yönden tam bir iyilik halidir. (DSÖ)</a:t>
            </a:r>
          </a:p>
          <a:p>
            <a:pPr>
              <a:lnSpc>
                <a:spcPct val="150000"/>
              </a:lnSpc>
            </a:pPr>
            <a:endParaRPr lang="tr-TR" sz="2200" dirty="0">
              <a:ea typeface="Adobe Gothic Std B" panose="020B0800000000000000" pitchFamily="34" charset="-128"/>
            </a:endParaRPr>
          </a:p>
          <a:p>
            <a:pPr>
              <a:lnSpc>
                <a:spcPct val="150000"/>
              </a:lnSpc>
            </a:pPr>
            <a:r>
              <a:rPr lang="tr-TR" sz="2200" dirty="0">
                <a:ea typeface="Adobe Gothic Std B" panose="020B0800000000000000" pitchFamily="34" charset="-128"/>
              </a:rPr>
              <a:t>Sağlık, sadece </a:t>
            </a:r>
            <a:r>
              <a:rPr lang="tr-TR" sz="2200" dirty="0">
                <a:solidFill>
                  <a:srgbClr val="10AD4B"/>
                </a:solidFill>
                <a:ea typeface="Adobe Gothic Std B" panose="020B0800000000000000" pitchFamily="34" charset="-128"/>
              </a:rPr>
              <a:t>hastalığın olmaması </a:t>
            </a:r>
            <a:r>
              <a:rPr lang="tr-TR" sz="2200" dirty="0">
                <a:ea typeface="Adobe Gothic Std B" panose="020B0800000000000000" pitchFamily="34" charset="-128"/>
              </a:rPr>
              <a:t>değildir.  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E216BC23-C068-1D0E-F84E-3A6433E49F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2035" y="1531986"/>
            <a:ext cx="3794027" cy="3794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142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erbest Form: Şekil 35">
            <a:extLst>
              <a:ext uri="{FF2B5EF4-FFF2-40B4-BE49-F238E27FC236}">
                <a16:creationId xmlns:a16="http://schemas.microsoft.com/office/drawing/2014/main" id="{9BE04CAE-1D52-4D52-9D21-F9C30551647D}"/>
              </a:ext>
            </a:extLst>
          </p:cNvPr>
          <p:cNvSpPr/>
          <p:nvPr/>
        </p:nvSpPr>
        <p:spPr>
          <a:xfrm>
            <a:off x="5277445" y="1949526"/>
            <a:ext cx="5790243" cy="2692842"/>
          </a:xfrm>
          <a:custGeom>
            <a:avLst/>
            <a:gdLst>
              <a:gd name="connsiteX0" fmla="*/ 2895121 w 5790243"/>
              <a:gd name="connsiteY0" fmla="*/ 0 h 2692842"/>
              <a:gd name="connsiteX1" fmla="*/ 5785998 w 5790243"/>
              <a:gd name="connsiteY1" fmla="*/ 2608770 h 2692842"/>
              <a:gd name="connsiteX2" fmla="*/ 5790243 w 5790243"/>
              <a:gd name="connsiteY2" fmla="*/ 2692842 h 2692842"/>
              <a:gd name="connsiteX3" fmla="*/ 5055753 w 5790243"/>
              <a:gd name="connsiteY3" fmla="*/ 2692842 h 2692842"/>
              <a:gd name="connsiteX4" fmla="*/ 5055300 w 5790243"/>
              <a:gd name="connsiteY4" fmla="*/ 2683867 h 2692842"/>
              <a:gd name="connsiteX5" fmla="*/ 2895121 w 5790243"/>
              <a:gd name="connsiteY5" fmla="*/ 734490 h 2692842"/>
              <a:gd name="connsiteX6" fmla="*/ 734943 w 5790243"/>
              <a:gd name="connsiteY6" fmla="*/ 2683867 h 2692842"/>
              <a:gd name="connsiteX7" fmla="*/ 734490 w 5790243"/>
              <a:gd name="connsiteY7" fmla="*/ 2692842 h 2692842"/>
              <a:gd name="connsiteX8" fmla="*/ 0 w 5790243"/>
              <a:gd name="connsiteY8" fmla="*/ 2692842 h 2692842"/>
              <a:gd name="connsiteX9" fmla="*/ 4245 w 5790243"/>
              <a:gd name="connsiteY9" fmla="*/ 2608770 h 2692842"/>
              <a:gd name="connsiteX10" fmla="*/ 2895121 w 5790243"/>
              <a:gd name="connsiteY10" fmla="*/ 0 h 2692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790243" h="2692842">
                <a:moveTo>
                  <a:pt x="2895121" y="0"/>
                </a:moveTo>
                <a:cubicBezTo>
                  <a:pt x="4399690" y="0"/>
                  <a:pt x="5637188" y="1143462"/>
                  <a:pt x="5785998" y="2608770"/>
                </a:cubicBezTo>
                <a:lnTo>
                  <a:pt x="5790243" y="2692842"/>
                </a:lnTo>
                <a:lnTo>
                  <a:pt x="5055753" y="2692842"/>
                </a:lnTo>
                <a:lnTo>
                  <a:pt x="5055300" y="2683867"/>
                </a:lnTo>
                <a:cubicBezTo>
                  <a:pt x="4944103" y="1588931"/>
                  <a:pt x="4019395" y="734490"/>
                  <a:pt x="2895121" y="734490"/>
                </a:cubicBezTo>
                <a:cubicBezTo>
                  <a:pt x="1770848" y="734490"/>
                  <a:pt x="846140" y="1588931"/>
                  <a:pt x="734943" y="2683867"/>
                </a:cubicBezTo>
                <a:lnTo>
                  <a:pt x="734490" y="2692842"/>
                </a:lnTo>
                <a:lnTo>
                  <a:pt x="0" y="2692842"/>
                </a:lnTo>
                <a:lnTo>
                  <a:pt x="4245" y="2608770"/>
                </a:lnTo>
                <a:cubicBezTo>
                  <a:pt x="153055" y="1143462"/>
                  <a:pt x="1390553" y="0"/>
                  <a:pt x="2895121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  <a:latin typeface="Adobe Gothic Std B" panose="020B0800000000000000" pitchFamily="34" charset="0"/>
              <a:ea typeface="Adobe Gothic Std B" panose="020B0800000000000000" pitchFamily="34" charset="0"/>
            </a:endParaRPr>
          </a:p>
        </p:txBody>
      </p:sp>
      <p:sp>
        <p:nvSpPr>
          <p:cNvPr id="28" name="Serbest Form: Şekil 27">
            <a:extLst>
              <a:ext uri="{FF2B5EF4-FFF2-40B4-BE49-F238E27FC236}">
                <a16:creationId xmlns:a16="http://schemas.microsoft.com/office/drawing/2014/main" id="{15CA6EA3-7420-4501-84F6-85CD754622C9}"/>
              </a:ext>
            </a:extLst>
          </p:cNvPr>
          <p:cNvSpPr/>
          <p:nvPr/>
        </p:nvSpPr>
        <p:spPr>
          <a:xfrm>
            <a:off x="7329809" y="3938657"/>
            <a:ext cx="1662295" cy="912771"/>
          </a:xfrm>
          <a:custGeom>
            <a:avLst/>
            <a:gdLst>
              <a:gd name="connsiteX0" fmla="*/ 743036 w 1486072"/>
              <a:gd name="connsiteY0" fmla="*/ 0 h 839895"/>
              <a:gd name="connsiteX1" fmla="*/ 1486072 w 1486072"/>
              <a:gd name="connsiteY1" fmla="*/ 727993 h 839895"/>
              <a:gd name="connsiteX2" fmla="*/ 1474559 w 1486072"/>
              <a:gd name="connsiteY2" fmla="*/ 839894 h 839895"/>
              <a:gd name="connsiteX3" fmla="*/ 743037 w 1486072"/>
              <a:gd name="connsiteY3" fmla="*/ 730313 h 839895"/>
              <a:gd name="connsiteX4" fmla="*/ 11514 w 1486072"/>
              <a:gd name="connsiteY4" fmla="*/ 839895 h 839895"/>
              <a:gd name="connsiteX5" fmla="*/ 0 w 1486072"/>
              <a:gd name="connsiteY5" fmla="*/ 727993 h 839895"/>
              <a:gd name="connsiteX6" fmla="*/ 743036 w 1486072"/>
              <a:gd name="connsiteY6" fmla="*/ 0 h 839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86072" h="839895">
                <a:moveTo>
                  <a:pt x="743036" y="0"/>
                </a:moveTo>
                <a:cubicBezTo>
                  <a:pt x="1153403" y="0"/>
                  <a:pt x="1486072" y="325934"/>
                  <a:pt x="1486072" y="727993"/>
                </a:cubicBezTo>
                <a:lnTo>
                  <a:pt x="1474559" y="839894"/>
                </a:lnTo>
                <a:lnTo>
                  <a:pt x="743037" y="730313"/>
                </a:lnTo>
                <a:lnTo>
                  <a:pt x="11514" y="839895"/>
                </a:lnTo>
                <a:lnTo>
                  <a:pt x="0" y="727993"/>
                </a:lnTo>
                <a:cubicBezTo>
                  <a:pt x="0" y="325934"/>
                  <a:pt x="332669" y="0"/>
                  <a:pt x="743036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tr-TR" sz="1200" b="1">
              <a:solidFill>
                <a:schemeClr val="tx1">
                  <a:lumMod val="75000"/>
                  <a:lumOff val="25000"/>
                </a:schemeClr>
              </a:solidFill>
              <a:latin typeface="Adobe Gothic Std B" panose="020B0800000000000000" pitchFamily="34" charset="0"/>
              <a:ea typeface="Adobe Gothic Std B" panose="020B0800000000000000" pitchFamily="34" charset="0"/>
            </a:endParaRPr>
          </a:p>
        </p:txBody>
      </p:sp>
      <p:sp>
        <p:nvSpPr>
          <p:cNvPr id="14" name="Serbest Form: Şekil 13">
            <a:extLst>
              <a:ext uri="{FF2B5EF4-FFF2-40B4-BE49-F238E27FC236}">
                <a16:creationId xmlns:a16="http://schemas.microsoft.com/office/drawing/2014/main" id="{84814F80-42B5-4970-A1C7-08B61CB9F0C8}"/>
              </a:ext>
            </a:extLst>
          </p:cNvPr>
          <p:cNvSpPr/>
          <p:nvPr/>
        </p:nvSpPr>
        <p:spPr>
          <a:xfrm>
            <a:off x="4534555" y="1211586"/>
            <a:ext cx="7252809" cy="4037586"/>
          </a:xfrm>
          <a:custGeom>
            <a:avLst/>
            <a:gdLst>
              <a:gd name="connsiteX0" fmla="*/ 3241964 w 6483928"/>
              <a:gd name="connsiteY0" fmla="*/ 0 h 3715222"/>
              <a:gd name="connsiteX1" fmla="*/ 6483928 w 6483928"/>
              <a:gd name="connsiteY1" fmla="*/ 3241964 h 3715222"/>
              <a:gd name="connsiteX2" fmla="*/ 6467190 w 6483928"/>
              <a:gd name="connsiteY2" fmla="*/ 3573436 h 3715222"/>
              <a:gd name="connsiteX3" fmla="*/ 6445964 w 6483928"/>
              <a:gd name="connsiteY3" fmla="*/ 3712517 h 3715222"/>
              <a:gd name="connsiteX4" fmla="*/ 5801024 w 6483928"/>
              <a:gd name="connsiteY4" fmla="*/ 3615906 h 3715222"/>
              <a:gd name="connsiteX5" fmla="*/ 5817694 w 6483928"/>
              <a:gd name="connsiteY5" fmla="*/ 3506684 h 3715222"/>
              <a:gd name="connsiteX6" fmla="*/ 5831061 w 6483928"/>
              <a:gd name="connsiteY6" fmla="*/ 3241964 h 3715222"/>
              <a:gd name="connsiteX7" fmla="*/ 3241964 w 6483928"/>
              <a:gd name="connsiteY7" fmla="*/ 652867 h 3715222"/>
              <a:gd name="connsiteX8" fmla="*/ 652867 w 6483928"/>
              <a:gd name="connsiteY8" fmla="*/ 3241964 h 3715222"/>
              <a:gd name="connsiteX9" fmla="*/ 666235 w 6483928"/>
              <a:gd name="connsiteY9" fmla="*/ 3506684 h 3715222"/>
              <a:gd name="connsiteX10" fmla="*/ 683316 w 6483928"/>
              <a:gd name="connsiteY10" fmla="*/ 3618610 h 3715222"/>
              <a:gd name="connsiteX11" fmla="*/ 38377 w 6483928"/>
              <a:gd name="connsiteY11" fmla="*/ 3715222 h 3715222"/>
              <a:gd name="connsiteX12" fmla="*/ 16738 w 6483928"/>
              <a:gd name="connsiteY12" fmla="*/ 3573436 h 3715222"/>
              <a:gd name="connsiteX13" fmla="*/ 0 w 6483928"/>
              <a:gd name="connsiteY13" fmla="*/ 3241964 h 3715222"/>
              <a:gd name="connsiteX14" fmla="*/ 3241964 w 6483928"/>
              <a:gd name="connsiteY14" fmla="*/ 0 h 3715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483928" h="3715222">
                <a:moveTo>
                  <a:pt x="3241964" y="0"/>
                </a:moveTo>
                <a:cubicBezTo>
                  <a:pt x="5032451" y="0"/>
                  <a:pt x="6483928" y="1451477"/>
                  <a:pt x="6483928" y="3241964"/>
                </a:cubicBezTo>
                <a:cubicBezTo>
                  <a:pt x="6483928" y="3353870"/>
                  <a:pt x="6478258" y="3464451"/>
                  <a:pt x="6467190" y="3573436"/>
                </a:cubicBezTo>
                <a:lnTo>
                  <a:pt x="6445964" y="3712517"/>
                </a:lnTo>
                <a:lnTo>
                  <a:pt x="5801024" y="3615906"/>
                </a:lnTo>
                <a:lnTo>
                  <a:pt x="5817694" y="3506684"/>
                </a:lnTo>
                <a:cubicBezTo>
                  <a:pt x="5826533" y="3419646"/>
                  <a:pt x="5831061" y="3331334"/>
                  <a:pt x="5831061" y="3241964"/>
                </a:cubicBezTo>
                <a:cubicBezTo>
                  <a:pt x="5831061" y="1812045"/>
                  <a:pt x="4671883" y="652867"/>
                  <a:pt x="3241964" y="652867"/>
                </a:cubicBezTo>
                <a:cubicBezTo>
                  <a:pt x="1812045" y="652867"/>
                  <a:pt x="652867" y="1812045"/>
                  <a:pt x="652867" y="3241964"/>
                </a:cubicBezTo>
                <a:cubicBezTo>
                  <a:pt x="652867" y="3331334"/>
                  <a:pt x="657395" y="3419646"/>
                  <a:pt x="666235" y="3506684"/>
                </a:cubicBezTo>
                <a:lnTo>
                  <a:pt x="683316" y="3618610"/>
                </a:lnTo>
                <a:lnTo>
                  <a:pt x="38377" y="3715222"/>
                </a:lnTo>
                <a:lnTo>
                  <a:pt x="16738" y="3573436"/>
                </a:lnTo>
                <a:cubicBezTo>
                  <a:pt x="5670" y="3464451"/>
                  <a:pt x="0" y="3353870"/>
                  <a:pt x="0" y="3241964"/>
                </a:cubicBezTo>
                <a:cubicBezTo>
                  <a:pt x="0" y="1451477"/>
                  <a:pt x="1451477" y="0"/>
                  <a:pt x="3241964" y="0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tr-TR" sz="1200" b="1" dirty="0">
              <a:solidFill>
                <a:schemeClr val="tx1">
                  <a:lumMod val="75000"/>
                  <a:lumOff val="25000"/>
                </a:schemeClr>
              </a:solidFill>
              <a:latin typeface="Adobe Gothic Std B" panose="020B0800000000000000" pitchFamily="34" charset="0"/>
              <a:ea typeface="Adobe Gothic Std B" panose="020B0800000000000000" pitchFamily="34" charset="0"/>
            </a:endParaRPr>
          </a:p>
        </p:txBody>
      </p:sp>
      <p:sp>
        <p:nvSpPr>
          <p:cNvPr id="19" name="Serbest Form: Şekil 18">
            <a:extLst>
              <a:ext uri="{FF2B5EF4-FFF2-40B4-BE49-F238E27FC236}">
                <a16:creationId xmlns:a16="http://schemas.microsoft.com/office/drawing/2014/main" id="{9C2832AA-60B0-406B-9A2A-5B55522E1E67}"/>
              </a:ext>
            </a:extLst>
          </p:cNvPr>
          <p:cNvSpPr>
            <a:spLocks noChangeAspect="1"/>
          </p:cNvSpPr>
          <p:nvPr/>
        </p:nvSpPr>
        <p:spPr>
          <a:xfrm>
            <a:off x="5261696" y="1918051"/>
            <a:ext cx="5798522" cy="3226580"/>
          </a:xfrm>
          <a:custGeom>
            <a:avLst/>
            <a:gdLst>
              <a:gd name="connsiteX0" fmla="*/ 5122263 w 5183812"/>
              <a:gd name="connsiteY0" fmla="*/ 2033069 h 2968967"/>
              <a:gd name="connsiteX1" fmla="*/ 5153019 w 5183812"/>
              <a:gd name="connsiteY1" fmla="*/ 2191154 h 2968967"/>
              <a:gd name="connsiteX2" fmla="*/ 5183812 w 5183812"/>
              <a:gd name="connsiteY2" fmla="*/ 2591906 h 2968967"/>
              <a:gd name="connsiteX3" fmla="*/ 5170430 w 5183812"/>
              <a:gd name="connsiteY3" fmla="*/ 2856913 h 2968967"/>
              <a:gd name="connsiteX4" fmla="*/ 5153742 w 5183812"/>
              <a:gd name="connsiteY4" fmla="*/ 2966263 h 2968967"/>
              <a:gd name="connsiteX5" fmla="*/ 4499961 w 5183812"/>
              <a:gd name="connsiteY5" fmla="*/ 2868327 h 2968967"/>
              <a:gd name="connsiteX6" fmla="*/ 4512030 w 5183812"/>
              <a:gd name="connsiteY6" fmla="*/ 2789247 h 2968967"/>
              <a:gd name="connsiteX7" fmla="*/ 4521995 w 5183812"/>
              <a:gd name="connsiteY7" fmla="*/ 2591906 h 2968967"/>
              <a:gd name="connsiteX8" fmla="*/ 4499065 w 5183812"/>
              <a:gd name="connsiteY8" fmla="*/ 2293482 h 2968967"/>
              <a:gd name="connsiteX9" fmla="*/ 4470117 w 5183812"/>
              <a:gd name="connsiteY9" fmla="*/ 2169858 h 2968967"/>
              <a:gd name="connsiteX10" fmla="*/ 234782 w 5183812"/>
              <a:gd name="connsiteY10" fmla="*/ 1518465 h 2968967"/>
              <a:gd name="connsiteX11" fmla="*/ 835405 w 5183812"/>
              <a:gd name="connsiteY11" fmla="*/ 1795143 h 2968967"/>
              <a:gd name="connsiteX12" fmla="*/ 813493 w 5183812"/>
              <a:gd name="connsiteY12" fmla="*/ 1840628 h 2968967"/>
              <a:gd name="connsiteX13" fmla="*/ 661817 w 5183812"/>
              <a:gd name="connsiteY13" fmla="*/ 2591906 h 2968967"/>
              <a:gd name="connsiteX14" fmla="*/ 671782 w 5183812"/>
              <a:gd name="connsiteY14" fmla="*/ 2789247 h 2968967"/>
              <a:gd name="connsiteX15" fmla="*/ 684264 w 5183812"/>
              <a:gd name="connsiteY15" fmla="*/ 2871031 h 2968967"/>
              <a:gd name="connsiteX16" fmla="*/ 30483 w 5183812"/>
              <a:gd name="connsiteY16" fmla="*/ 2968967 h 2968967"/>
              <a:gd name="connsiteX17" fmla="*/ 13382 w 5183812"/>
              <a:gd name="connsiteY17" fmla="*/ 2856913 h 2968967"/>
              <a:gd name="connsiteX18" fmla="*/ 0 w 5183812"/>
              <a:gd name="connsiteY18" fmla="*/ 2591906 h 2968967"/>
              <a:gd name="connsiteX19" fmla="*/ 203685 w 5183812"/>
              <a:gd name="connsiteY19" fmla="*/ 1583019 h 2968967"/>
              <a:gd name="connsiteX20" fmla="*/ 4653506 w 5183812"/>
              <a:gd name="connsiteY20" fmla="*/ 1027772 h 2968967"/>
              <a:gd name="connsiteX21" fmla="*/ 4727970 w 5183812"/>
              <a:gd name="connsiteY21" fmla="*/ 1123418 h 2968967"/>
              <a:gd name="connsiteX22" fmla="*/ 5115391 w 5183812"/>
              <a:gd name="connsiteY22" fmla="*/ 1997746 h 2968967"/>
              <a:gd name="connsiteX23" fmla="*/ 5116221 w 5183812"/>
              <a:gd name="connsiteY23" fmla="*/ 2002016 h 2968967"/>
              <a:gd name="connsiteX24" fmla="*/ 4462903 w 5183812"/>
              <a:gd name="connsiteY24" fmla="*/ 2139051 h 2968967"/>
              <a:gd name="connsiteX25" fmla="*/ 4432560 w 5183812"/>
              <a:gd name="connsiteY25" fmla="*/ 2009467 h 2968967"/>
              <a:gd name="connsiteX26" fmla="*/ 4182548 w 5183812"/>
              <a:gd name="connsiteY26" fmla="*/ 1498382 h 2968967"/>
              <a:gd name="connsiteX27" fmla="*/ 4125698 w 5183812"/>
              <a:gd name="connsiteY27" fmla="*/ 1425361 h 2968967"/>
              <a:gd name="connsiteX28" fmla="*/ 801270 w 5183812"/>
              <a:gd name="connsiteY28" fmla="*/ 719600 h 2968967"/>
              <a:gd name="connsiteX29" fmla="*/ 1258890 w 5183812"/>
              <a:gd name="connsiteY29" fmla="*/ 1201288 h 2968967"/>
              <a:gd name="connsiteX30" fmla="*/ 1194776 w 5183812"/>
              <a:gd name="connsiteY30" fmla="*/ 1260260 h 2968967"/>
              <a:gd name="connsiteX31" fmla="*/ 894769 w 5183812"/>
              <a:gd name="connsiteY31" fmla="*/ 1671911 h 2968967"/>
              <a:gd name="connsiteX32" fmla="*/ 849135 w 5183812"/>
              <a:gd name="connsiteY32" fmla="*/ 1766641 h 2968967"/>
              <a:gd name="connsiteX33" fmla="*/ 248512 w 5183812"/>
              <a:gd name="connsiteY33" fmla="*/ 1489963 h 2968967"/>
              <a:gd name="connsiteX34" fmla="*/ 312829 w 5183812"/>
              <a:gd name="connsiteY34" fmla="*/ 1356450 h 2968967"/>
              <a:gd name="connsiteX35" fmla="*/ 715707 w 5183812"/>
              <a:gd name="connsiteY35" fmla="*/ 803645 h 2968967"/>
              <a:gd name="connsiteX36" fmla="*/ 4034784 w 5183812"/>
              <a:gd name="connsiteY36" fmla="*/ 440567 h 2968967"/>
              <a:gd name="connsiteX37" fmla="*/ 4092328 w 5183812"/>
              <a:gd name="connsiteY37" fmla="*/ 478193 h 2968967"/>
              <a:gd name="connsiteX38" fmla="*/ 4541551 w 5183812"/>
              <a:gd name="connsiteY38" fmla="*/ 883971 h 2968967"/>
              <a:gd name="connsiteX39" fmla="*/ 4634071 w 5183812"/>
              <a:gd name="connsiteY39" fmla="*/ 1002810 h 2968967"/>
              <a:gd name="connsiteX40" fmla="*/ 4106264 w 5183812"/>
              <a:gd name="connsiteY40" fmla="*/ 1400398 h 2968967"/>
              <a:gd name="connsiteX41" fmla="*/ 4043729 w 5183812"/>
              <a:gd name="connsiteY41" fmla="*/ 1320075 h 2968967"/>
              <a:gd name="connsiteX42" fmla="*/ 3709211 w 5183812"/>
              <a:gd name="connsiteY42" fmla="*/ 1017908 h 2968967"/>
              <a:gd name="connsiteX43" fmla="*/ 3670599 w 5183812"/>
              <a:gd name="connsiteY43" fmla="*/ 992662 h 2968967"/>
              <a:gd name="connsiteX44" fmla="*/ 1567009 w 5183812"/>
              <a:gd name="connsiteY44" fmla="*/ 213083 h 2968967"/>
              <a:gd name="connsiteX45" fmla="*/ 1827092 w 5183812"/>
              <a:gd name="connsiteY45" fmla="*/ 820675 h 2968967"/>
              <a:gd name="connsiteX46" fmla="*/ 1789598 w 5183812"/>
              <a:gd name="connsiteY46" fmla="*/ 835957 h 2968967"/>
              <a:gd name="connsiteX47" fmla="*/ 1382153 w 5183812"/>
              <a:gd name="connsiteY47" fmla="*/ 1087911 h 2968967"/>
              <a:gd name="connsiteX48" fmla="*/ 1282174 w 5183812"/>
              <a:gd name="connsiteY48" fmla="*/ 1179871 h 2968967"/>
              <a:gd name="connsiteX49" fmla="*/ 823839 w 5183812"/>
              <a:gd name="connsiteY49" fmla="*/ 697430 h 2968967"/>
              <a:gd name="connsiteX50" fmla="*/ 837692 w 5183812"/>
              <a:gd name="connsiteY50" fmla="*/ 683823 h 2968967"/>
              <a:gd name="connsiteX51" fmla="*/ 1417180 w 5183812"/>
              <a:gd name="connsiteY51" fmla="*/ 280876 h 2968967"/>
              <a:gd name="connsiteX52" fmla="*/ 3331624 w 5183812"/>
              <a:gd name="connsiteY52" fmla="*/ 108547 h 2968967"/>
              <a:gd name="connsiteX53" fmla="*/ 3362660 w 5183812"/>
              <a:gd name="connsiteY53" fmla="*/ 116527 h 2968967"/>
              <a:gd name="connsiteX54" fmla="*/ 3922518 w 5183812"/>
              <a:gd name="connsiteY54" fmla="*/ 367161 h 2968967"/>
              <a:gd name="connsiteX55" fmla="*/ 4008309 w 5183812"/>
              <a:gd name="connsiteY55" fmla="*/ 423256 h 2968967"/>
              <a:gd name="connsiteX56" fmla="*/ 3644124 w 5183812"/>
              <a:gd name="connsiteY56" fmla="*/ 975351 h 2968967"/>
              <a:gd name="connsiteX57" fmla="*/ 3582760 w 5183812"/>
              <a:gd name="connsiteY57" fmla="*/ 935227 h 2968967"/>
              <a:gd name="connsiteX58" fmla="*/ 3165856 w 5183812"/>
              <a:gd name="connsiteY58" fmla="*/ 748590 h 2968967"/>
              <a:gd name="connsiteX59" fmla="*/ 3149226 w 5183812"/>
              <a:gd name="connsiteY59" fmla="*/ 744314 h 2968967"/>
              <a:gd name="connsiteX60" fmla="*/ 2591906 w 5183812"/>
              <a:gd name="connsiteY60" fmla="*/ 0 h 2968967"/>
              <a:gd name="connsiteX61" fmla="*/ 3114266 w 5183812"/>
              <a:gd name="connsiteY61" fmla="*/ 52658 h 2968967"/>
              <a:gd name="connsiteX62" fmla="*/ 3300977 w 5183812"/>
              <a:gd name="connsiteY62" fmla="*/ 100667 h 2968967"/>
              <a:gd name="connsiteX63" fmla="*/ 3118579 w 5183812"/>
              <a:gd name="connsiteY63" fmla="*/ 736434 h 2968967"/>
              <a:gd name="connsiteX64" fmla="*/ 2980887 w 5183812"/>
              <a:gd name="connsiteY64" fmla="*/ 701030 h 2968967"/>
              <a:gd name="connsiteX65" fmla="*/ 2591906 w 5183812"/>
              <a:gd name="connsiteY65" fmla="*/ 661817 h 2968967"/>
              <a:gd name="connsiteX66" fmla="*/ 1939379 w 5183812"/>
              <a:gd name="connsiteY66" fmla="*/ 774909 h 2968967"/>
              <a:gd name="connsiteX67" fmla="*/ 1856389 w 5183812"/>
              <a:gd name="connsiteY67" fmla="*/ 808734 h 2968967"/>
              <a:gd name="connsiteX68" fmla="*/ 1595835 w 5183812"/>
              <a:gd name="connsiteY68" fmla="*/ 200040 h 2968967"/>
              <a:gd name="connsiteX69" fmla="*/ 1634169 w 5183812"/>
              <a:gd name="connsiteY69" fmla="*/ 182695 h 2968967"/>
              <a:gd name="connsiteX70" fmla="*/ 2591906 w 5183812"/>
              <a:gd name="connsiteY70" fmla="*/ 0 h 2968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5183812" h="2968967">
                <a:moveTo>
                  <a:pt x="5122263" y="2033069"/>
                </a:moveTo>
                <a:lnTo>
                  <a:pt x="5153019" y="2191154"/>
                </a:lnTo>
                <a:cubicBezTo>
                  <a:pt x="5173292" y="2321769"/>
                  <a:pt x="5183812" y="2455609"/>
                  <a:pt x="5183812" y="2591906"/>
                </a:cubicBezTo>
                <a:cubicBezTo>
                  <a:pt x="5183812" y="2681373"/>
                  <a:pt x="5179279" y="2769781"/>
                  <a:pt x="5170430" y="2856913"/>
                </a:cubicBezTo>
                <a:lnTo>
                  <a:pt x="5153742" y="2966263"/>
                </a:lnTo>
                <a:lnTo>
                  <a:pt x="4499961" y="2868327"/>
                </a:lnTo>
                <a:lnTo>
                  <a:pt x="4512030" y="2789247"/>
                </a:lnTo>
                <a:cubicBezTo>
                  <a:pt x="4518620" y="2724363"/>
                  <a:pt x="4521995" y="2658529"/>
                  <a:pt x="4521995" y="2591906"/>
                </a:cubicBezTo>
                <a:cubicBezTo>
                  <a:pt x="4521995" y="2490411"/>
                  <a:pt x="4514161" y="2390746"/>
                  <a:pt x="4499065" y="2293482"/>
                </a:cubicBezTo>
                <a:lnTo>
                  <a:pt x="4470117" y="2169858"/>
                </a:lnTo>
                <a:close/>
                <a:moveTo>
                  <a:pt x="234782" y="1518465"/>
                </a:moveTo>
                <a:lnTo>
                  <a:pt x="835405" y="1795143"/>
                </a:lnTo>
                <a:lnTo>
                  <a:pt x="813493" y="1840628"/>
                </a:lnTo>
                <a:cubicBezTo>
                  <a:pt x="715825" y="2071541"/>
                  <a:pt x="661817" y="2325416"/>
                  <a:pt x="661817" y="2591906"/>
                </a:cubicBezTo>
                <a:cubicBezTo>
                  <a:pt x="661817" y="2658529"/>
                  <a:pt x="665193" y="2724363"/>
                  <a:pt x="671782" y="2789247"/>
                </a:cubicBezTo>
                <a:lnTo>
                  <a:pt x="684264" y="2871031"/>
                </a:lnTo>
                <a:lnTo>
                  <a:pt x="30483" y="2968967"/>
                </a:lnTo>
                <a:lnTo>
                  <a:pt x="13382" y="2856913"/>
                </a:lnTo>
                <a:cubicBezTo>
                  <a:pt x="4533" y="2769781"/>
                  <a:pt x="0" y="2681373"/>
                  <a:pt x="0" y="2591906"/>
                </a:cubicBezTo>
                <a:cubicBezTo>
                  <a:pt x="0" y="2234039"/>
                  <a:pt x="72527" y="1893111"/>
                  <a:pt x="203685" y="1583019"/>
                </a:cubicBezTo>
                <a:close/>
                <a:moveTo>
                  <a:pt x="4653506" y="1027772"/>
                </a:moveTo>
                <a:lnTo>
                  <a:pt x="4727970" y="1123418"/>
                </a:lnTo>
                <a:cubicBezTo>
                  <a:pt x="4907668" y="1384309"/>
                  <a:pt x="5040806" y="1679750"/>
                  <a:pt x="5115391" y="1997746"/>
                </a:cubicBezTo>
                <a:lnTo>
                  <a:pt x="5116221" y="2002016"/>
                </a:lnTo>
                <a:lnTo>
                  <a:pt x="4462903" y="2139051"/>
                </a:lnTo>
                <a:lnTo>
                  <a:pt x="4432560" y="2009467"/>
                </a:lnTo>
                <a:cubicBezTo>
                  <a:pt x="4374461" y="1825688"/>
                  <a:pt x="4289599" y="1653802"/>
                  <a:pt x="4182548" y="1498382"/>
                </a:cubicBezTo>
                <a:lnTo>
                  <a:pt x="4125698" y="1425361"/>
                </a:lnTo>
                <a:close/>
                <a:moveTo>
                  <a:pt x="801270" y="719600"/>
                </a:moveTo>
                <a:lnTo>
                  <a:pt x="1258890" y="1201288"/>
                </a:lnTo>
                <a:lnTo>
                  <a:pt x="1194776" y="1260260"/>
                </a:lnTo>
                <a:cubicBezTo>
                  <a:pt x="1077602" y="1383159"/>
                  <a:pt x="976479" y="1521497"/>
                  <a:pt x="894769" y="1671911"/>
                </a:cubicBezTo>
                <a:lnTo>
                  <a:pt x="849135" y="1766641"/>
                </a:lnTo>
                <a:lnTo>
                  <a:pt x="248512" y="1489963"/>
                </a:lnTo>
                <a:lnTo>
                  <a:pt x="312829" y="1356450"/>
                </a:lnTo>
                <a:cubicBezTo>
                  <a:pt x="422557" y="1154459"/>
                  <a:pt x="558355" y="968686"/>
                  <a:pt x="715707" y="803645"/>
                </a:cubicBezTo>
                <a:close/>
                <a:moveTo>
                  <a:pt x="4034784" y="440567"/>
                </a:moveTo>
                <a:lnTo>
                  <a:pt x="4092328" y="478193"/>
                </a:lnTo>
                <a:cubicBezTo>
                  <a:pt x="4257471" y="595632"/>
                  <a:pt x="4408260" y="731939"/>
                  <a:pt x="4541551" y="883971"/>
                </a:cubicBezTo>
                <a:lnTo>
                  <a:pt x="4634071" y="1002810"/>
                </a:lnTo>
                <a:lnTo>
                  <a:pt x="4106264" y="1400398"/>
                </a:lnTo>
                <a:lnTo>
                  <a:pt x="4043729" y="1320075"/>
                </a:lnTo>
                <a:cubicBezTo>
                  <a:pt x="3944473" y="1206863"/>
                  <a:pt x="3832186" y="1105360"/>
                  <a:pt x="3709211" y="1017908"/>
                </a:cubicBezTo>
                <a:lnTo>
                  <a:pt x="3670599" y="992662"/>
                </a:lnTo>
                <a:close/>
                <a:moveTo>
                  <a:pt x="1567009" y="213083"/>
                </a:moveTo>
                <a:lnTo>
                  <a:pt x="1827092" y="820675"/>
                </a:lnTo>
                <a:lnTo>
                  <a:pt x="1789598" y="835957"/>
                </a:lnTo>
                <a:cubicBezTo>
                  <a:pt x="1643002" y="903047"/>
                  <a:pt x="1506263" y="987956"/>
                  <a:pt x="1382153" y="1087911"/>
                </a:cubicBezTo>
                <a:lnTo>
                  <a:pt x="1282174" y="1179871"/>
                </a:lnTo>
                <a:lnTo>
                  <a:pt x="823839" y="697430"/>
                </a:lnTo>
                <a:lnTo>
                  <a:pt x="837692" y="683823"/>
                </a:lnTo>
                <a:cubicBezTo>
                  <a:pt x="1010784" y="524607"/>
                  <a:pt x="1205597" y="388640"/>
                  <a:pt x="1417180" y="280876"/>
                </a:cubicBezTo>
                <a:close/>
                <a:moveTo>
                  <a:pt x="3331624" y="108547"/>
                </a:moveTo>
                <a:lnTo>
                  <a:pt x="3362660" y="116527"/>
                </a:lnTo>
                <a:cubicBezTo>
                  <a:pt x="3560488" y="178058"/>
                  <a:pt x="3748156" y="262651"/>
                  <a:pt x="3922518" y="367161"/>
                </a:cubicBezTo>
                <a:lnTo>
                  <a:pt x="4008309" y="423256"/>
                </a:lnTo>
                <a:lnTo>
                  <a:pt x="3644124" y="975351"/>
                </a:lnTo>
                <a:lnTo>
                  <a:pt x="3582760" y="935227"/>
                </a:lnTo>
                <a:cubicBezTo>
                  <a:pt x="3452919" y="857402"/>
                  <a:pt x="3313171" y="794410"/>
                  <a:pt x="3165856" y="748590"/>
                </a:cubicBezTo>
                <a:lnTo>
                  <a:pt x="3149226" y="744314"/>
                </a:lnTo>
                <a:close/>
                <a:moveTo>
                  <a:pt x="2591906" y="0"/>
                </a:moveTo>
                <a:cubicBezTo>
                  <a:pt x="2770840" y="0"/>
                  <a:pt x="2945539" y="18132"/>
                  <a:pt x="3114266" y="52658"/>
                </a:cubicBezTo>
                <a:lnTo>
                  <a:pt x="3300977" y="100667"/>
                </a:lnTo>
                <a:lnTo>
                  <a:pt x="3118579" y="736434"/>
                </a:lnTo>
                <a:lnTo>
                  <a:pt x="2980887" y="701030"/>
                </a:lnTo>
                <a:cubicBezTo>
                  <a:pt x="2855242" y="675319"/>
                  <a:pt x="2725151" y="661817"/>
                  <a:pt x="2591906" y="661817"/>
                </a:cubicBezTo>
                <a:cubicBezTo>
                  <a:pt x="2362892" y="661817"/>
                  <a:pt x="2143193" y="701704"/>
                  <a:pt x="1939379" y="774909"/>
                </a:cubicBezTo>
                <a:lnTo>
                  <a:pt x="1856389" y="808734"/>
                </a:lnTo>
                <a:lnTo>
                  <a:pt x="1595835" y="200040"/>
                </a:lnTo>
                <a:lnTo>
                  <a:pt x="1634169" y="182695"/>
                </a:lnTo>
                <a:cubicBezTo>
                  <a:pt x="1930451" y="64812"/>
                  <a:pt x="2253610" y="0"/>
                  <a:pt x="2591906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tr-TR" sz="1200" b="1">
              <a:solidFill>
                <a:schemeClr val="tx1">
                  <a:lumMod val="75000"/>
                  <a:lumOff val="25000"/>
                </a:schemeClr>
              </a:solidFill>
              <a:latin typeface="Adobe Gothic Std B" panose="020B0800000000000000" pitchFamily="34" charset="0"/>
              <a:ea typeface="Adobe Gothic Std B" panose="020B0800000000000000" pitchFamily="34" charset="0"/>
            </a:endParaRPr>
          </a:p>
        </p:txBody>
      </p:sp>
      <p:sp>
        <p:nvSpPr>
          <p:cNvPr id="26" name="Serbest Form: Şekil 25">
            <a:extLst>
              <a:ext uri="{FF2B5EF4-FFF2-40B4-BE49-F238E27FC236}">
                <a16:creationId xmlns:a16="http://schemas.microsoft.com/office/drawing/2014/main" id="{8AFE4ECC-4311-4750-91CF-EF73535141FF}"/>
              </a:ext>
            </a:extLst>
          </p:cNvPr>
          <p:cNvSpPr>
            <a:spLocks noChangeAspect="1"/>
          </p:cNvSpPr>
          <p:nvPr/>
        </p:nvSpPr>
        <p:spPr>
          <a:xfrm>
            <a:off x="5995205" y="2630695"/>
            <a:ext cx="4331508" cy="2406010"/>
          </a:xfrm>
          <a:custGeom>
            <a:avLst/>
            <a:gdLst>
              <a:gd name="connsiteX0" fmla="*/ 1936159 w 3872318"/>
              <a:gd name="connsiteY0" fmla="*/ 0 h 2213912"/>
              <a:gd name="connsiteX1" fmla="*/ 3872318 w 3872318"/>
              <a:gd name="connsiteY1" fmla="*/ 1936159 h 2213912"/>
              <a:gd name="connsiteX2" fmla="*/ 3862322 w 3872318"/>
              <a:gd name="connsiteY2" fmla="*/ 2134120 h 2213912"/>
              <a:gd name="connsiteX3" fmla="*/ 3850557 w 3872318"/>
              <a:gd name="connsiteY3" fmla="*/ 2211209 h 2213912"/>
              <a:gd name="connsiteX4" fmla="*/ 3156275 w 3872318"/>
              <a:gd name="connsiteY4" fmla="*/ 2107206 h 2213912"/>
              <a:gd name="connsiteX5" fmla="*/ 3173518 w 3872318"/>
              <a:gd name="connsiteY5" fmla="*/ 1936159 h 2213912"/>
              <a:gd name="connsiteX6" fmla="*/ 1936158 w 3872318"/>
              <a:gd name="connsiteY6" fmla="*/ 698799 h 2213912"/>
              <a:gd name="connsiteX7" fmla="*/ 698798 w 3872318"/>
              <a:gd name="connsiteY7" fmla="*/ 1936159 h 2213912"/>
              <a:gd name="connsiteX8" fmla="*/ 716316 w 3872318"/>
              <a:gd name="connsiteY8" fmla="*/ 2109930 h 2213912"/>
              <a:gd name="connsiteX9" fmla="*/ 22174 w 3872318"/>
              <a:gd name="connsiteY9" fmla="*/ 2213912 h 2213912"/>
              <a:gd name="connsiteX10" fmla="*/ 9996 w 3872318"/>
              <a:gd name="connsiteY10" fmla="*/ 2134120 h 2213912"/>
              <a:gd name="connsiteX11" fmla="*/ 0 w 3872318"/>
              <a:gd name="connsiteY11" fmla="*/ 1936159 h 2213912"/>
              <a:gd name="connsiteX12" fmla="*/ 1936159 w 3872318"/>
              <a:gd name="connsiteY12" fmla="*/ 0 h 2213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872318" h="2213912">
                <a:moveTo>
                  <a:pt x="1936159" y="0"/>
                </a:moveTo>
                <a:cubicBezTo>
                  <a:pt x="3005470" y="0"/>
                  <a:pt x="3872318" y="866848"/>
                  <a:pt x="3872318" y="1936159"/>
                </a:cubicBezTo>
                <a:cubicBezTo>
                  <a:pt x="3872318" y="2002991"/>
                  <a:pt x="3868932" y="2069032"/>
                  <a:pt x="3862322" y="2134120"/>
                </a:cubicBezTo>
                <a:lnTo>
                  <a:pt x="3850557" y="2211209"/>
                </a:lnTo>
                <a:lnTo>
                  <a:pt x="3156275" y="2107206"/>
                </a:lnTo>
                <a:lnTo>
                  <a:pt x="3173518" y="1936159"/>
                </a:lnTo>
                <a:cubicBezTo>
                  <a:pt x="3173518" y="1252784"/>
                  <a:pt x="2619533" y="698799"/>
                  <a:pt x="1936158" y="698799"/>
                </a:cubicBezTo>
                <a:cubicBezTo>
                  <a:pt x="1252783" y="698799"/>
                  <a:pt x="698798" y="1252784"/>
                  <a:pt x="698798" y="1936159"/>
                </a:cubicBezTo>
                <a:lnTo>
                  <a:pt x="716316" y="2109930"/>
                </a:lnTo>
                <a:lnTo>
                  <a:pt x="22174" y="2213912"/>
                </a:lnTo>
                <a:lnTo>
                  <a:pt x="9996" y="2134120"/>
                </a:lnTo>
                <a:cubicBezTo>
                  <a:pt x="3386" y="2069032"/>
                  <a:pt x="0" y="2002991"/>
                  <a:pt x="0" y="1936159"/>
                </a:cubicBezTo>
                <a:cubicBezTo>
                  <a:pt x="0" y="866848"/>
                  <a:pt x="866848" y="0"/>
                  <a:pt x="1936159" y="0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tr-TR" sz="1200" b="1">
              <a:solidFill>
                <a:schemeClr val="tx1">
                  <a:lumMod val="75000"/>
                  <a:lumOff val="25000"/>
                </a:schemeClr>
              </a:solidFill>
              <a:latin typeface="Adobe Gothic Std B" panose="020B0800000000000000" pitchFamily="34" charset="0"/>
              <a:ea typeface="Adobe Gothic Std B" panose="020B0800000000000000" pitchFamily="34" charset="0"/>
            </a:endParaRPr>
          </a:p>
        </p:txBody>
      </p:sp>
      <p:sp>
        <p:nvSpPr>
          <p:cNvPr id="29" name="Serbest Form: Şekil 28">
            <a:extLst>
              <a:ext uri="{FF2B5EF4-FFF2-40B4-BE49-F238E27FC236}">
                <a16:creationId xmlns:a16="http://schemas.microsoft.com/office/drawing/2014/main" id="{29B2EE9A-B6F3-440B-8BE5-226BB92225E3}"/>
              </a:ext>
            </a:extLst>
          </p:cNvPr>
          <p:cNvSpPr>
            <a:spLocks noChangeAspect="1"/>
          </p:cNvSpPr>
          <p:nvPr/>
        </p:nvSpPr>
        <p:spPr>
          <a:xfrm>
            <a:off x="6753511" y="3367436"/>
            <a:ext cx="2814891" cy="1559613"/>
          </a:xfrm>
          <a:custGeom>
            <a:avLst/>
            <a:gdLst>
              <a:gd name="connsiteX0" fmla="*/ 1258240 w 2516480"/>
              <a:gd name="connsiteY0" fmla="*/ 0 h 1435092"/>
              <a:gd name="connsiteX1" fmla="*/ 2516480 w 2516480"/>
              <a:gd name="connsiteY1" fmla="*/ 1258240 h 1435092"/>
              <a:gd name="connsiteX2" fmla="*/ 2498927 w 2516480"/>
              <a:gd name="connsiteY2" fmla="*/ 1432368 h 1435092"/>
              <a:gd name="connsiteX3" fmla="*/ 1975774 w 2516480"/>
              <a:gd name="connsiteY3" fmla="*/ 1354000 h 1435092"/>
              <a:gd name="connsiteX4" fmla="*/ 1985427 w 2516480"/>
              <a:gd name="connsiteY4" fmla="*/ 1258240 h 1435092"/>
              <a:gd name="connsiteX5" fmla="*/ 1258240 w 2516480"/>
              <a:gd name="connsiteY5" fmla="*/ 531053 h 1435092"/>
              <a:gd name="connsiteX6" fmla="*/ 531053 w 2516480"/>
              <a:gd name="connsiteY6" fmla="*/ 1258240 h 1435092"/>
              <a:gd name="connsiteX7" fmla="*/ 540982 w 2516480"/>
              <a:gd name="connsiteY7" fmla="*/ 1356725 h 1435092"/>
              <a:gd name="connsiteX8" fmla="*/ 17829 w 2516480"/>
              <a:gd name="connsiteY8" fmla="*/ 1435092 h 1435092"/>
              <a:gd name="connsiteX9" fmla="*/ 0 w 2516480"/>
              <a:gd name="connsiteY9" fmla="*/ 1258240 h 1435092"/>
              <a:gd name="connsiteX10" fmla="*/ 1258240 w 2516480"/>
              <a:gd name="connsiteY10" fmla="*/ 0 h 1435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16480" h="1435092">
                <a:moveTo>
                  <a:pt x="1258240" y="0"/>
                </a:moveTo>
                <a:cubicBezTo>
                  <a:pt x="1953147" y="0"/>
                  <a:pt x="2516480" y="563333"/>
                  <a:pt x="2516480" y="1258240"/>
                </a:cubicBezTo>
                <a:lnTo>
                  <a:pt x="2498927" y="1432368"/>
                </a:lnTo>
                <a:lnTo>
                  <a:pt x="1975774" y="1354000"/>
                </a:lnTo>
                <a:lnTo>
                  <a:pt x="1985427" y="1258240"/>
                </a:lnTo>
                <a:cubicBezTo>
                  <a:pt x="1985427" y="856626"/>
                  <a:pt x="1659854" y="531053"/>
                  <a:pt x="1258240" y="531053"/>
                </a:cubicBezTo>
                <a:cubicBezTo>
                  <a:pt x="856626" y="531053"/>
                  <a:pt x="531053" y="856626"/>
                  <a:pt x="531053" y="1258240"/>
                </a:cubicBezTo>
                <a:lnTo>
                  <a:pt x="540982" y="1356725"/>
                </a:lnTo>
                <a:lnTo>
                  <a:pt x="17829" y="1435092"/>
                </a:lnTo>
                <a:lnTo>
                  <a:pt x="0" y="1258240"/>
                </a:lnTo>
                <a:cubicBezTo>
                  <a:pt x="0" y="563333"/>
                  <a:pt x="563333" y="0"/>
                  <a:pt x="125824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tr-TR" sz="1200" b="1">
              <a:solidFill>
                <a:schemeClr val="tx1">
                  <a:lumMod val="75000"/>
                  <a:lumOff val="25000"/>
                </a:schemeClr>
              </a:solidFill>
              <a:latin typeface="Adobe Gothic Std B" panose="020B0800000000000000" pitchFamily="34" charset="0"/>
              <a:ea typeface="Adobe Gothic Std B" panose="020B0800000000000000" pitchFamily="34" charset="0"/>
            </a:endParaRPr>
          </a:p>
        </p:txBody>
      </p:sp>
      <p:sp>
        <p:nvSpPr>
          <p:cNvPr id="33" name="Serbest Form: Şekil 32">
            <a:extLst>
              <a:ext uri="{FF2B5EF4-FFF2-40B4-BE49-F238E27FC236}">
                <a16:creationId xmlns:a16="http://schemas.microsoft.com/office/drawing/2014/main" id="{8E238D64-A68C-4244-AF31-56290AE7340B}"/>
              </a:ext>
            </a:extLst>
          </p:cNvPr>
          <p:cNvSpPr/>
          <p:nvPr/>
        </p:nvSpPr>
        <p:spPr>
          <a:xfrm>
            <a:off x="9873925" y="3015375"/>
            <a:ext cx="1114773" cy="1244802"/>
          </a:xfrm>
          <a:custGeom>
            <a:avLst/>
            <a:gdLst>
              <a:gd name="connsiteX0" fmla="*/ 519765 w 981777"/>
              <a:gd name="connsiteY0" fmla="*/ 0 h 1164657"/>
              <a:gd name="connsiteX1" fmla="*/ 0 w 981777"/>
              <a:gd name="connsiteY1" fmla="*/ 404261 h 1164657"/>
              <a:gd name="connsiteX2" fmla="*/ 346510 w 981777"/>
              <a:gd name="connsiteY2" fmla="*/ 1164657 h 1164657"/>
              <a:gd name="connsiteX3" fmla="*/ 981777 w 981777"/>
              <a:gd name="connsiteY3" fmla="*/ 1020278 h 1164657"/>
              <a:gd name="connsiteX4" fmla="*/ 519765 w 981777"/>
              <a:gd name="connsiteY4" fmla="*/ 0 h 1164657"/>
              <a:gd name="connsiteX0" fmla="*/ 519765 w 981777"/>
              <a:gd name="connsiteY0" fmla="*/ 0 h 1164657"/>
              <a:gd name="connsiteX1" fmla="*/ 0 w 981777"/>
              <a:gd name="connsiteY1" fmla="*/ 404261 h 1164657"/>
              <a:gd name="connsiteX2" fmla="*/ 346510 w 981777"/>
              <a:gd name="connsiteY2" fmla="*/ 1164657 h 1164657"/>
              <a:gd name="connsiteX3" fmla="*/ 981777 w 981777"/>
              <a:gd name="connsiteY3" fmla="*/ 1020278 h 1164657"/>
              <a:gd name="connsiteX4" fmla="*/ 519765 w 981777"/>
              <a:gd name="connsiteY4" fmla="*/ 0 h 1164657"/>
              <a:gd name="connsiteX0" fmla="*/ 519765 w 981777"/>
              <a:gd name="connsiteY0" fmla="*/ 0 h 1164657"/>
              <a:gd name="connsiteX1" fmla="*/ 0 w 981777"/>
              <a:gd name="connsiteY1" fmla="*/ 404261 h 1164657"/>
              <a:gd name="connsiteX2" fmla="*/ 346510 w 981777"/>
              <a:gd name="connsiteY2" fmla="*/ 1164657 h 1164657"/>
              <a:gd name="connsiteX3" fmla="*/ 981777 w 981777"/>
              <a:gd name="connsiteY3" fmla="*/ 1020278 h 1164657"/>
              <a:gd name="connsiteX4" fmla="*/ 519765 w 981777"/>
              <a:gd name="connsiteY4" fmla="*/ 0 h 1164657"/>
              <a:gd name="connsiteX0" fmla="*/ 519765 w 981777"/>
              <a:gd name="connsiteY0" fmla="*/ 0 h 1164657"/>
              <a:gd name="connsiteX1" fmla="*/ 0 w 981777"/>
              <a:gd name="connsiteY1" fmla="*/ 404261 h 1164657"/>
              <a:gd name="connsiteX2" fmla="*/ 346510 w 981777"/>
              <a:gd name="connsiteY2" fmla="*/ 1164657 h 1164657"/>
              <a:gd name="connsiteX3" fmla="*/ 981777 w 981777"/>
              <a:gd name="connsiteY3" fmla="*/ 1020278 h 1164657"/>
              <a:gd name="connsiteX4" fmla="*/ 519765 w 981777"/>
              <a:gd name="connsiteY4" fmla="*/ 0 h 1164657"/>
              <a:gd name="connsiteX0" fmla="*/ 519765 w 981777"/>
              <a:gd name="connsiteY0" fmla="*/ 0 h 1164657"/>
              <a:gd name="connsiteX1" fmla="*/ 0 w 981777"/>
              <a:gd name="connsiteY1" fmla="*/ 404261 h 1164657"/>
              <a:gd name="connsiteX2" fmla="*/ 346510 w 981777"/>
              <a:gd name="connsiteY2" fmla="*/ 1164657 h 1164657"/>
              <a:gd name="connsiteX3" fmla="*/ 981777 w 981777"/>
              <a:gd name="connsiteY3" fmla="*/ 1020278 h 1164657"/>
              <a:gd name="connsiteX4" fmla="*/ 519765 w 981777"/>
              <a:gd name="connsiteY4" fmla="*/ 0 h 1164657"/>
              <a:gd name="connsiteX0" fmla="*/ 519765 w 996594"/>
              <a:gd name="connsiteY0" fmla="*/ 0 h 1164657"/>
              <a:gd name="connsiteX1" fmla="*/ 0 w 996594"/>
              <a:gd name="connsiteY1" fmla="*/ 404261 h 1164657"/>
              <a:gd name="connsiteX2" fmla="*/ 346510 w 996594"/>
              <a:gd name="connsiteY2" fmla="*/ 1164657 h 1164657"/>
              <a:gd name="connsiteX3" fmla="*/ 996594 w 996594"/>
              <a:gd name="connsiteY3" fmla="*/ 1013928 h 1164657"/>
              <a:gd name="connsiteX4" fmla="*/ 519765 w 996594"/>
              <a:gd name="connsiteY4" fmla="*/ 0 h 1164657"/>
              <a:gd name="connsiteX0" fmla="*/ 519765 w 996594"/>
              <a:gd name="connsiteY0" fmla="*/ 0 h 1164657"/>
              <a:gd name="connsiteX1" fmla="*/ 0 w 996594"/>
              <a:gd name="connsiteY1" fmla="*/ 404261 h 1164657"/>
              <a:gd name="connsiteX2" fmla="*/ 346510 w 996594"/>
              <a:gd name="connsiteY2" fmla="*/ 1164657 h 1164657"/>
              <a:gd name="connsiteX3" fmla="*/ 996594 w 996594"/>
              <a:gd name="connsiteY3" fmla="*/ 1013928 h 1164657"/>
              <a:gd name="connsiteX4" fmla="*/ 519765 w 996594"/>
              <a:gd name="connsiteY4" fmla="*/ 0 h 1164657"/>
              <a:gd name="connsiteX0" fmla="*/ 519765 w 996594"/>
              <a:gd name="connsiteY0" fmla="*/ 0 h 1164657"/>
              <a:gd name="connsiteX1" fmla="*/ 0 w 996594"/>
              <a:gd name="connsiteY1" fmla="*/ 404261 h 1164657"/>
              <a:gd name="connsiteX2" fmla="*/ 346510 w 996594"/>
              <a:gd name="connsiteY2" fmla="*/ 1164657 h 1164657"/>
              <a:gd name="connsiteX3" fmla="*/ 996594 w 996594"/>
              <a:gd name="connsiteY3" fmla="*/ 1013928 h 1164657"/>
              <a:gd name="connsiteX4" fmla="*/ 519765 w 996594"/>
              <a:gd name="connsiteY4" fmla="*/ 0 h 1164657"/>
              <a:gd name="connsiteX0" fmla="*/ 519765 w 996594"/>
              <a:gd name="connsiteY0" fmla="*/ 0 h 1162540"/>
              <a:gd name="connsiteX1" fmla="*/ 0 w 996594"/>
              <a:gd name="connsiteY1" fmla="*/ 404261 h 1162540"/>
              <a:gd name="connsiteX2" fmla="*/ 365560 w 996594"/>
              <a:gd name="connsiteY2" fmla="*/ 1162540 h 1162540"/>
              <a:gd name="connsiteX3" fmla="*/ 996594 w 996594"/>
              <a:gd name="connsiteY3" fmla="*/ 1013928 h 1162540"/>
              <a:gd name="connsiteX4" fmla="*/ 519765 w 996594"/>
              <a:gd name="connsiteY4" fmla="*/ 0 h 1162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6594" h="1162540">
                <a:moveTo>
                  <a:pt x="519765" y="0"/>
                </a:moveTo>
                <a:lnTo>
                  <a:pt x="0" y="404261"/>
                </a:lnTo>
                <a:cubicBezTo>
                  <a:pt x="185353" y="670426"/>
                  <a:pt x="317790" y="917542"/>
                  <a:pt x="365560" y="1162540"/>
                </a:cubicBezTo>
                <a:lnTo>
                  <a:pt x="996594" y="1013928"/>
                </a:lnTo>
                <a:cubicBezTo>
                  <a:pt x="939956" y="680185"/>
                  <a:pt x="756319" y="327393"/>
                  <a:pt x="519765" y="0"/>
                </a:cubicBezTo>
                <a:close/>
              </a:path>
            </a:pathLst>
          </a:cu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tr-TR" sz="1600" b="1">
              <a:solidFill>
                <a:schemeClr val="tx1">
                  <a:lumMod val="75000"/>
                  <a:lumOff val="25000"/>
                </a:schemeClr>
              </a:solidFill>
              <a:latin typeface="Adobe Gothic Std B" panose="020B0800000000000000" pitchFamily="34" charset="0"/>
              <a:ea typeface="Adobe Gothic Std B" panose="020B0800000000000000" pitchFamily="34" charset="0"/>
            </a:endParaRPr>
          </a:p>
        </p:txBody>
      </p:sp>
      <p:sp>
        <p:nvSpPr>
          <p:cNvPr id="25" name="Sağlık Hizmetleri">
            <a:extLst>
              <a:ext uri="{FF2B5EF4-FFF2-40B4-BE49-F238E27FC236}">
                <a16:creationId xmlns:a16="http://schemas.microsoft.com/office/drawing/2014/main" id="{1899BCD7-871D-4C91-BE6E-681A1EC9C65C}"/>
              </a:ext>
            </a:extLst>
          </p:cNvPr>
          <p:cNvSpPr txBox="1"/>
          <p:nvPr/>
        </p:nvSpPr>
        <p:spPr>
          <a:xfrm rot="20231317">
            <a:off x="5815427" y="2881914"/>
            <a:ext cx="4758284" cy="3590364"/>
          </a:xfrm>
          <a:prstGeom prst="rect">
            <a:avLst/>
          </a:prstGeom>
          <a:noFill/>
          <a:effectLst/>
        </p:spPr>
        <p:txBody>
          <a:bodyPr wrap="none" rtlCol="0">
            <a:prstTxWarp prst="textCircle">
              <a:avLst>
                <a:gd name="adj" fmla="val 16114396"/>
              </a:avLst>
            </a:prstTxWarp>
            <a:spAutoFit/>
          </a:bodyPr>
          <a:lstStyle/>
          <a:p>
            <a:pPr algn="ctr"/>
            <a:r>
              <a:rPr lang="tr-T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dobe Gothic Std B" panose="020B0800000000000000" pitchFamily="34" charset="0"/>
                <a:ea typeface="Adobe Gothic Std B" panose="020B0800000000000000" pitchFamily="34" charset="0"/>
              </a:rPr>
              <a:t>Sağlık    </a:t>
            </a:r>
          </a:p>
          <a:p>
            <a:pPr algn="ctr"/>
            <a:r>
              <a:rPr lang="tr-T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dobe Gothic Std B" panose="020B0800000000000000" pitchFamily="34" charset="0"/>
                <a:ea typeface="Adobe Gothic Std B" panose="020B0800000000000000" pitchFamily="34" charset="0"/>
              </a:rPr>
              <a:t>Hizmetleri</a:t>
            </a:r>
          </a:p>
        </p:txBody>
      </p:sp>
      <p:sp>
        <p:nvSpPr>
          <p:cNvPr id="15" name="Genel Sosya kül.">
            <a:extLst>
              <a:ext uri="{FF2B5EF4-FFF2-40B4-BE49-F238E27FC236}">
                <a16:creationId xmlns:a16="http://schemas.microsoft.com/office/drawing/2014/main" id="{C8325DDA-0917-4383-BC55-58E21308A8DF}"/>
              </a:ext>
            </a:extLst>
          </p:cNvPr>
          <p:cNvSpPr txBox="1"/>
          <p:nvPr/>
        </p:nvSpPr>
        <p:spPr>
          <a:xfrm rot="16200000">
            <a:off x="5932327" y="993982"/>
            <a:ext cx="4457260" cy="5695442"/>
          </a:xfrm>
          <a:prstGeom prst="rect">
            <a:avLst/>
          </a:prstGeom>
          <a:noFill/>
        </p:spPr>
        <p:txBody>
          <a:bodyPr wrap="none" rtlCol="0">
            <a:prstTxWarp prst="textCircle">
              <a:avLst>
                <a:gd name="adj" fmla="val 16114396"/>
              </a:avLst>
            </a:prstTxWarp>
            <a:spAutoFit/>
          </a:bodyPr>
          <a:lstStyle/>
          <a:p>
            <a:pPr algn="ctr"/>
            <a:r>
              <a:rPr lang="tr-T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dobe Gothic Std B" panose="020B0800000000000000" pitchFamily="34" charset="0"/>
                <a:ea typeface="Adobe Gothic Std B" panose="020B0800000000000000" pitchFamily="34" charset="0"/>
              </a:rPr>
              <a:t>Genel Sosyoekonomik, Kültürel ve Çevresel Koşullar</a:t>
            </a:r>
          </a:p>
        </p:txBody>
      </p:sp>
      <p:sp>
        <p:nvSpPr>
          <p:cNvPr id="34" name="Yaş">
            <a:extLst>
              <a:ext uri="{FF2B5EF4-FFF2-40B4-BE49-F238E27FC236}">
                <a16:creationId xmlns:a16="http://schemas.microsoft.com/office/drawing/2014/main" id="{4DA28E6D-1FF8-4CC9-893B-A36845A9AC03}"/>
              </a:ext>
            </a:extLst>
          </p:cNvPr>
          <p:cNvSpPr txBox="1"/>
          <p:nvPr/>
        </p:nvSpPr>
        <p:spPr>
          <a:xfrm rot="16200000">
            <a:off x="7180379" y="4540051"/>
            <a:ext cx="2006602" cy="2065343"/>
          </a:xfrm>
          <a:prstGeom prst="rect">
            <a:avLst/>
          </a:prstGeom>
          <a:noFill/>
          <a:effectLst/>
        </p:spPr>
        <p:txBody>
          <a:bodyPr wrap="none" rtlCol="0">
            <a:prstTxWarp prst="textCircle">
              <a:avLst>
                <a:gd name="adj" fmla="val 16114396"/>
              </a:avLst>
            </a:prstTxWarp>
            <a:spAutoFit/>
          </a:bodyPr>
          <a:lstStyle/>
          <a:p>
            <a:pPr algn="ctr"/>
            <a:r>
              <a:rPr lang="tr-TR" sz="1400" b="1" dirty="0">
                <a:solidFill>
                  <a:schemeClr val="bg1"/>
                </a:solidFill>
                <a:latin typeface="Adobe Gothic Std B" panose="020B0800000000000000" pitchFamily="34" charset="0"/>
                <a:ea typeface="Adobe Gothic Std B" panose="020B0800000000000000" pitchFamily="34" charset="0"/>
              </a:rPr>
              <a:t>Yaş</a:t>
            </a:r>
          </a:p>
          <a:p>
            <a:pPr algn="ctr"/>
            <a:r>
              <a:rPr lang="tr-TR" sz="1400" b="1" dirty="0">
                <a:solidFill>
                  <a:schemeClr val="bg1"/>
                </a:solidFill>
                <a:latin typeface="Adobe Gothic Std B" panose="020B0800000000000000" pitchFamily="34" charset="0"/>
                <a:ea typeface="Adobe Gothic Std B" panose="020B0800000000000000" pitchFamily="34" charset="0"/>
              </a:rPr>
              <a:t>Cinsiyet</a:t>
            </a:r>
          </a:p>
          <a:p>
            <a:pPr algn="ctr"/>
            <a:r>
              <a:rPr lang="tr-TR" sz="1400" b="1" dirty="0">
                <a:solidFill>
                  <a:schemeClr val="bg1"/>
                </a:solidFill>
                <a:latin typeface="Adobe Gothic Std B" panose="020B0800000000000000" pitchFamily="34" charset="0"/>
                <a:ea typeface="Adobe Gothic Std B" panose="020B0800000000000000" pitchFamily="34" charset="0"/>
              </a:rPr>
              <a:t>Kalıtım</a:t>
            </a:r>
          </a:p>
        </p:txBody>
      </p:sp>
      <p:sp>
        <p:nvSpPr>
          <p:cNvPr id="30" name="Bireysel">
            <a:extLst>
              <a:ext uri="{FF2B5EF4-FFF2-40B4-BE49-F238E27FC236}">
                <a16:creationId xmlns:a16="http://schemas.microsoft.com/office/drawing/2014/main" id="{C5F9D5A4-31B7-4D0F-B672-86EBE8EA4834}"/>
              </a:ext>
            </a:extLst>
          </p:cNvPr>
          <p:cNvSpPr txBox="1"/>
          <p:nvPr/>
        </p:nvSpPr>
        <p:spPr>
          <a:xfrm rot="16200000">
            <a:off x="7157658" y="3627817"/>
            <a:ext cx="2006602" cy="2065343"/>
          </a:xfrm>
          <a:prstGeom prst="rect">
            <a:avLst/>
          </a:prstGeom>
          <a:noFill/>
        </p:spPr>
        <p:txBody>
          <a:bodyPr wrap="none" rtlCol="0">
            <a:prstTxWarp prst="textCircle">
              <a:avLst>
                <a:gd name="adj" fmla="val 16114396"/>
              </a:avLst>
            </a:prstTxWarp>
            <a:spAutoFit/>
          </a:bodyPr>
          <a:lstStyle/>
          <a:p>
            <a:pPr algn="ctr"/>
            <a:r>
              <a:rPr lang="tr-T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dobe Gothic Std B" panose="020B0800000000000000" pitchFamily="34" charset="0"/>
                <a:ea typeface="Adobe Gothic Std B" panose="020B0800000000000000" pitchFamily="34" charset="0"/>
              </a:rPr>
              <a:t>Bireysel Yaşam Tarzı Faktörleri</a:t>
            </a:r>
          </a:p>
        </p:txBody>
      </p:sp>
      <p:sp>
        <p:nvSpPr>
          <p:cNvPr id="27" name="Sosyal ve kom">
            <a:extLst>
              <a:ext uri="{FF2B5EF4-FFF2-40B4-BE49-F238E27FC236}">
                <a16:creationId xmlns:a16="http://schemas.microsoft.com/office/drawing/2014/main" id="{1EC4E3B4-F08F-4272-B4E5-6ECDB9AC17DF}"/>
              </a:ext>
            </a:extLst>
          </p:cNvPr>
          <p:cNvSpPr txBox="1"/>
          <p:nvPr/>
        </p:nvSpPr>
        <p:spPr>
          <a:xfrm rot="16200000">
            <a:off x="6486554" y="2968279"/>
            <a:ext cx="3348805" cy="3446839"/>
          </a:xfrm>
          <a:prstGeom prst="rect">
            <a:avLst/>
          </a:prstGeom>
          <a:noFill/>
        </p:spPr>
        <p:txBody>
          <a:bodyPr wrap="none" rtlCol="0">
            <a:prstTxWarp prst="textCircle">
              <a:avLst>
                <a:gd name="adj" fmla="val 16114396"/>
              </a:avLst>
            </a:prstTxWarp>
            <a:spAutoFit/>
          </a:bodyPr>
          <a:lstStyle/>
          <a:p>
            <a:pPr algn="ctr"/>
            <a:r>
              <a:rPr lang="tr-T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dobe Gothic Std B" panose="020B0800000000000000" pitchFamily="34" charset="0"/>
                <a:ea typeface="Adobe Gothic Std B" panose="020B0800000000000000" pitchFamily="34" charset="0"/>
              </a:rPr>
              <a:t>Toplumsal Yaşam Tarzı Faktörleri</a:t>
            </a:r>
          </a:p>
        </p:txBody>
      </p:sp>
      <p:sp>
        <p:nvSpPr>
          <p:cNvPr id="22" name="Eğitim">
            <a:extLst>
              <a:ext uri="{FF2B5EF4-FFF2-40B4-BE49-F238E27FC236}">
                <a16:creationId xmlns:a16="http://schemas.microsoft.com/office/drawing/2014/main" id="{679070DC-D79C-483D-882A-73F01F539564}"/>
              </a:ext>
            </a:extLst>
          </p:cNvPr>
          <p:cNvSpPr txBox="1"/>
          <p:nvPr/>
        </p:nvSpPr>
        <p:spPr>
          <a:xfrm rot="12970537">
            <a:off x="5683181" y="2917678"/>
            <a:ext cx="4852587" cy="3554816"/>
          </a:xfrm>
          <a:prstGeom prst="rect">
            <a:avLst/>
          </a:prstGeom>
          <a:noFill/>
        </p:spPr>
        <p:txBody>
          <a:bodyPr wrap="none" rtlCol="0">
            <a:prstTxWarp prst="textCircle">
              <a:avLst>
                <a:gd name="adj" fmla="val 16114396"/>
              </a:avLst>
            </a:prstTxWarp>
            <a:spAutoFit/>
          </a:bodyPr>
          <a:lstStyle/>
          <a:p>
            <a:pPr algn="ctr"/>
            <a:r>
              <a:rPr lang="tr-T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dobe Gothic Std B" panose="020B0800000000000000" pitchFamily="34" charset="0"/>
                <a:ea typeface="Adobe Gothic Std B" panose="020B0800000000000000" pitchFamily="34" charset="0"/>
              </a:rPr>
              <a:t>Eğitim</a:t>
            </a:r>
          </a:p>
        </p:txBody>
      </p:sp>
      <p:sp>
        <p:nvSpPr>
          <p:cNvPr id="20" name="İşsizlik">
            <a:extLst>
              <a:ext uri="{FF2B5EF4-FFF2-40B4-BE49-F238E27FC236}">
                <a16:creationId xmlns:a16="http://schemas.microsoft.com/office/drawing/2014/main" id="{353694CB-67FA-45D2-97E6-9A13915403BB}"/>
              </a:ext>
            </a:extLst>
          </p:cNvPr>
          <p:cNvSpPr txBox="1"/>
          <p:nvPr/>
        </p:nvSpPr>
        <p:spPr>
          <a:xfrm rot="17771878">
            <a:off x="5888059" y="2803798"/>
            <a:ext cx="4682587" cy="3695470"/>
          </a:xfrm>
          <a:prstGeom prst="rect">
            <a:avLst/>
          </a:prstGeom>
          <a:noFill/>
        </p:spPr>
        <p:txBody>
          <a:bodyPr wrap="none" rtlCol="0">
            <a:prstTxWarp prst="textCircle">
              <a:avLst>
                <a:gd name="adj" fmla="val 16114396"/>
              </a:avLst>
            </a:prstTxWarp>
            <a:spAutoFit/>
          </a:bodyPr>
          <a:lstStyle/>
          <a:p>
            <a:pPr algn="ctr"/>
            <a:r>
              <a:rPr lang="tr-T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dobe Gothic Std B" panose="020B0800000000000000" pitchFamily="34" charset="0"/>
                <a:ea typeface="Adobe Gothic Std B" panose="020B0800000000000000" pitchFamily="34" charset="0"/>
              </a:rPr>
              <a:t>İşsizlik</a:t>
            </a:r>
          </a:p>
        </p:txBody>
      </p:sp>
      <p:sp>
        <p:nvSpPr>
          <p:cNvPr id="21" name="Barınma">
            <a:extLst>
              <a:ext uri="{FF2B5EF4-FFF2-40B4-BE49-F238E27FC236}">
                <a16:creationId xmlns:a16="http://schemas.microsoft.com/office/drawing/2014/main" id="{CB66423C-9D4A-49C1-BBFE-DA90750C1C19}"/>
              </a:ext>
            </a:extLst>
          </p:cNvPr>
          <p:cNvSpPr txBox="1"/>
          <p:nvPr/>
        </p:nvSpPr>
        <p:spPr>
          <a:xfrm>
            <a:off x="5820290" y="2890786"/>
            <a:ext cx="4851255" cy="3590364"/>
          </a:xfrm>
          <a:prstGeom prst="rect">
            <a:avLst/>
          </a:prstGeom>
          <a:noFill/>
        </p:spPr>
        <p:txBody>
          <a:bodyPr wrap="none" rtlCol="0">
            <a:prstTxWarp prst="textCircle">
              <a:avLst>
                <a:gd name="adj" fmla="val 16114396"/>
              </a:avLst>
            </a:prstTxWarp>
            <a:spAutoFit/>
          </a:bodyPr>
          <a:lstStyle/>
          <a:p>
            <a:pPr algn="ctr"/>
            <a:r>
              <a:rPr lang="tr-T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dobe Gothic Std B" panose="020B0800000000000000" pitchFamily="34" charset="0"/>
                <a:ea typeface="Adobe Gothic Std B" panose="020B0800000000000000" pitchFamily="34" charset="0"/>
              </a:rPr>
              <a:t>Barınma</a:t>
            </a:r>
          </a:p>
        </p:txBody>
      </p:sp>
      <p:sp>
        <p:nvSpPr>
          <p:cNvPr id="23" name="İşyeri Ortamı">
            <a:extLst>
              <a:ext uri="{FF2B5EF4-FFF2-40B4-BE49-F238E27FC236}">
                <a16:creationId xmlns:a16="http://schemas.microsoft.com/office/drawing/2014/main" id="{1951ECF0-A10C-4660-9C76-4C8CF4DA2C66}"/>
              </a:ext>
            </a:extLst>
          </p:cNvPr>
          <p:cNvSpPr txBox="1"/>
          <p:nvPr/>
        </p:nvSpPr>
        <p:spPr>
          <a:xfrm rot="14349809">
            <a:off x="5717660" y="2906685"/>
            <a:ext cx="4628491" cy="3658881"/>
          </a:xfrm>
          <a:prstGeom prst="rect">
            <a:avLst/>
          </a:prstGeom>
          <a:noFill/>
        </p:spPr>
        <p:txBody>
          <a:bodyPr wrap="none" rtlCol="0">
            <a:prstTxWarp prst="textCircle">
              <a:avLst>
                <a:gd name="adj" fmla="val 16114396"/>
              </a:avLst>
            </a:prstTxWarp>
            <a:spAutoFit/>
          </a:bodyPr>
          <a:lstStyle/>
          <a:p>
            <a:pPr algn="ctr"/>
            <a:r>
              <a:rPr lang="tr-T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dobe Gothic Std B" panose="020B0800000000000000" pitchFamily="34" charset="0"/>
                <a:ea typeface="Adobe Gothic Std B" panose="020B0800000000000000" pitchFamily="34" charset="0"/>
              </a:rPr>
              <a:t>İşyeri   </a:t>
            </a:r>
          </a:p>
          <a:p>
            <a:pPr algn="ctr"/>
            <a:r>
              <a:rPr lang="tr-T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dobe Gothic Std B" panose="020B0800000000000000" pitchFamily="34" charset="0"/>
                <a:ea typeface="Adobe Gothic Std B" panose="020B0800000000000000" pitchFamily="34" charset="0"/>
              </a:rPr>
              <a:t>Ortamı</a:t>
            </a:r>
          </a:p>
        </p:txBody>
      </p:sp>
      <p:sp>
        <p:nvSpPr>
          <p:cNvPr id="31" name="Tarım">
            <a:extLst>
              <a:ext uri="{FF2B5EF4-FFF2-40B4-BE49-F238E27FC236}">
                <a16:creationId xmlns:a16="http://schemas.microsoft.com/office/drawing/2014/main" id="{142A6243-A361-4E00-96AA-A7D5651DB47A}"/>
              </a:ext>
            </a:extLst>
          </p:cNvPr>
          <p:cNvSpPr txBox="1"/>
          <p:nvPr/>
        </p:nvSpPr>
        <p:spPr>
          <a:xfrm rot="11249367">
            <a:off x="5656508" y="2914454"/>
            <a:ext cx="4743091" cy="3554816"/>
          </a:xfrm>
          <a:prstGeom prst="rect">
            <a:avLst/>
          </a:prstGeom>
          <a:noFill/>
        </p:spPr>
        <p:txBody>
          <a:bodyPr wrap="none" rtlCol="0">
            <a:prstTxWarp prst="textCircle">
              <a:avLst>
                <a:gd name="adj" fmla="val 16114396"/>
              </a:avLst>
            </a:prstTxWarp>
            <a:spAutoFit/>
          </a:bodyPr>
          <a:lstStyle/>
          <a:p>
            <a:pPr algn="ctr"/>
            <a:r>
              <a:rPr lang="tr-T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dobe Gothic Std B" panose="020B0800000000000000" pitchFamily="34" charset="0"/>
                <a:ea typeface="Adobe Gothic Std B" panose="020B0800000000000000" pitchFamily="34" charset="0"/>
              </a:rPr>
              <a:t>Tarım ve </a:t>
            </a:r>
            <a:br>
              <a:rPr lang="tr-T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dobe Gothic Std B" panose="020B0800000000000000" pitchFamily="34" charset="0"/>
                <a:ea typeface="Adobe Gothic Std B" panose="020B0800000000000000" pitchFamily="34" charset="0"/>
              </a:rPr>
            </a:br>
            <a:r>
              <a:rPr lang="tr-T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dobe Gothic Std B" panose="020B0800000000000000" pitchFamily="34" charset="0"/>
                <a:ea typeface="Adobe Gothic Std B" panose="020B0800000000000000" pitchFamily="34" charset="0"/>
              </a:rPr>
              <a:t>Gıda Üretimi</a:t>
            </a:r>
          </a:p>
        </p:txBody>
      </p:sp>
      <p:sp>
        <p:nvSpPr>
          <p:cNvPr id="32" name="Yaşama ve Çalışma">
            <a:extLst>
              <a:ext uri="{FF2B5EF4-FFF2-40B4-BE49-F238E27FC236}">
                <a16:creationId xmlns:a16="http://schemas.microsoft.com/office/drawing/2014/main" id="{417ADD25-7696-42C5-84CF-74129A38C4F9}"/>
              </a:ext>
            </a:extLst>
          </p:cNvPr>
          <p:cNvSpPr txBox="1"/>
          <p:nvPr/>
        </p:nvSpPr>
        <p:spPr>
          <a:xfrm rot="16200000">
            <a:off x="5793408" y="2810994"/>
            <a:ext cx="4561670" cy="3658881"/>
          </a:xfrm>
          <a:prstGeom prst="rect">
            <a:avLst/>
          </a:prstGeom>
          <a:noFill/>
        </p:spPr>
        <p:txBody>
          <a:bodyPr wrap="none" rtlCol="0">
            <a:prstTxWarp prst="textCircle">
              <a:avLst>
                <a:gd name="adj" fmla="val 16114396"/>
              </a:avLst>
            </a:prstTxWarp>
            <a:spAutoFit/>
          </a:bodyPr>
          <a:lstStyle/>
          <a:p>
            <a:pPr algn="ctr"/>
            <a:r>
              <a:rPr lang="tr-T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dobe Gothic Std B" panose="020B0800000000000000" pitchFamily="34" charset="0"/>
                <a:ea typeface="Adobe Gothic Std B" panose="020B0800000000000000" pitchFamily="34" charset="0"/>
              </a:rPr>
              <a:t>Yaşama ve Çalışma</a:t>
            </a:r>
          </a:p>
          <a:p>
            <a:pPr algn="ctr"/>
            <a:r>
              <a:rPr lang="tr-T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dobe Gothic Std B" panose="020B0800000000000000" pitchFamily="34" charset="0"/>
                <a:ea typeface="Adobe Gothic Std B" panose="020B0800000000000000" pitchFamily="34" charset="0"/>
              </a:rPr>
              <a:t>Koşulları</a:t>
            </a:r>
          </a:p>
        </p:txBody>
      </p:sp>
      <p:sp>
        <p:nvSpPr>
          <p:cNvPr id="24" name="Su ve Saniyasyon">
            <a:extLst>
              <a:ext uri="{FF2B5EF4-FFF2-40B4-BE49-F238E27FC236}">
                <a16:creationId xmlns:a16="http://schemas.microsoft.com/office/drawing/2014/main" id="{28F94A2B-820A-4227-8420-77DC7385A3D9}"/>
              </a:ext>
            </a:extLst>
          </p:cNvPr>
          <p:cNvSpPr txBox="1"/>
          <p:nvPr/>
        </p:nvSpPr>
        <p:spPr>
          <a:xfrm rot="18948799">
            <a:off x="5796635" y="2814773"/>
            <a:ext cx="4721458" cy="3590364"/>
          </a:xfrm>
          <a:prstGeom prst="rect">
            <a:avLst/>
          </a:prstGeom>
          <a:noFill/>
        </p:spPr>
        <p:txBody>
          <a:bodyPr wrap="none" rtlCol="0">
            <a:prstTxWarp prst="textCircle">
              <a:avLst>
                <a:gd name="adj" fmla="val 16114396"/>
              </a:avLst>
            </a:prstTxWarp>
            <a:spAutoFit/>
          </a:bodyPr>
          <a:lstStyle/>
          <a:p>
            <a:pPr algn="ctr"/>
            <a:r>
              <a:rPr lang="tr-TR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dobe Gothic Std B" panose="020B0800000000000000" pitchFamily="34" charset="0"/>
                <a:ea typeface="Adobe Gothic Std B" panose="020B0800000000000000" pitchFamily="34" charset="0"/>
              </a:rPr>
              <a:t>Su ve   </a:t>
            </a:r>
          </a:p>
          <a:p>
            <a:pPr algn="ctr"/>
            <a:r>
              <a:rPr lang="tr-TR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dobe Gothic Std B" panose="020B0800000000000000" pitchFamily="34" charset="0"/>
                <a:ea typeface="Adobe Gothic Std B" panose="020B0800000000000000" pitchFamily="34" charset="0"/>
              </a:rPr>
              <a:t>Sanitasyon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A378A0B-7E86-47E8-A218-3785BDC48C90}"/>
              </a:ext>
            </a:extLst>
          </p:cNvPr>
          <p:cNvSpPr/>
          <p:nvPr/>
        </p:nvSpPr>
        <p:spPr>
          <a:xfrm>
            <a:off x="7944229" y="4820005"/>
            <a:ext cx="429167" cy="42916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latin typeface="Adobe Gothic Std B" panose="020B0800000000000000" pitchFamily="34" charset="0"/>
                <a:ea typeface="Adobe Gothic Std B" panose="020B0800000000000000" pitchFamily="34" charset="0"/>
              </a:rPr>
              <a:t>1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9BF1F43C-5B26-416E-B2E5-C0D4074AD058}"/>
              </a:ext>
            </a:extLst>
          </p:cNvPr>
          <p:cNvSpPr/>
          <p:nvPr/>
        </p:nvSpPr>
        <p:spPr>
          <a:xfrm>
            <a:off x="6950959" y="4970486"/>
            <a:ext cx="429167" cy="42916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latin typeface="Adobe Gothic Std B" panose="020B0800000000000000" pitchFamily="34" charset="0"/>
                <a:ea typeface="Adobe Gothic Std B" panose="020B0800000000000000" pitchFamily="34" charset="0"/>
              </a:rPr>
              <a:t>2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84C5C894-8D46-4408-8D84-7BBCE84C21DB}"/>
              </a:ext>
            </a:extLst>
          </p:cNvPr>
          <p:cNvSpPr/>
          <p:nvPr/>
        </p:nvSpPr>
        <p:spPr>
          <a:xfrm>
            <a:off x="6233447" y="5063265"/>
            <a:ext cx="429167" cy="42916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latin typeface="Adobe Gothic Std B" panose="020B0800000000000000" pitchFamily="34" charset="0"/>
                <a:ea typeface="Adobe Gothic Std B" panose="020B0800000000000000" pitchFamily="34" charset="0"/>
              </a:rPr>
              <a:t>3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3560F3D7-61C2-457E-BCB2-CF8FF5831C3B}"/>
              </a:ext>
            </a:extLst>
          </p:cNvPr>
          <p:cNvSpPr/>
          <p:nvPr/>
        </p:nvSpPr>
        <p:spPr>
          <a:xfrm>
            <a:off x="5484908" y="5185069"/>
            <a:ext cx="429167" cy="42916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latin typeface="Adobe Gothic Std B" panose="020B0800000000000000" pitchFamily="34" charset="0"/>
                <a:ea typeface="Adobe Gothic Std B" panose="020B0800000000000000" pitchFamily="34" charset="0"/>
              </a:rPr>
              <a:t>4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96EB2695-BFA9-4949-A13A-0FC9B04B4158}"/>
              </a:ext>
            </a:extLst>
          </p:cNvPr>
          <p:cNvSpPr/>
          <p:nvPr/>
        </p:nvSpPr>
        <p:spPr>
          <a:xfrm>
            <a:off x="4736441" y="5286899"/>
            <a:ext cx="429167" cy="42916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latin typeface="Adobe Gothic Std B" panose="020B0800000000000000" pitchFamily="34" charset="0"/>
                <a:ea typeface="Adobe Gothic Std B" panose="020B0800000000000000" pitchFamily="34" charset="0"/>
              </a:rPr>
              <a:t>5</a:t>
            </a:r>
          </a:p>
        </p:txBody>
      </p:sp>
      <p:sp>
        <p:nvSpPr>
          <p:cNvPr id="47" name="Dikdörtgen 46">
            <a:extLst>
              <a:ext uri="{FF2B5EF4-FFF2-40B4-BE49-F238E27FC236}">
                <a16:creationId xmlns:a16="http://schemas.microsoft.com/office/drawing/2014/main" id="{983AFFA9-9B73-4C28-A670-9A1CD0E53191}"/>
              </a:ext>
            </a:extLst>
          </p:cNvPr>
          <p:cNvSpPr/>
          <p:nvPr/>
        </p:nvSpPr>
        <p:spPr>
          <a:xfrm>
            <a:off x="1751700" y="6103330"/>
            <a:ext cx="12552706" cy="2909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sz="1200" b="1" dirty="0">
                <a:solidFill>
                  <a:schemeClr val="bg1">
                    <a:lumMod val="65000"/>
                  </a:schemeClr>
                </a:solidFill>
                <a:ea typeface="Cambria" panose="02040503050406030204" pitchFamily="18" charset="0"/>
              </a:rPr>
              <a:t>Dahlgren G, Whitehead M. ; Policies and Strategies to Promote Social Equity in Health ; Stockholm, Sweden; 1991 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00CDBE39-B7A3-3ED1-947B-432E48AC73A7}"/>
              </a:ext>
            </a:extLst>
          </p:cNvPr>
          <p:cNvSpPr txBox="1"/>
          <p:nvPr/>
        </p:nvSpPr>
        <p:spPr>
          <a:xfrm>
            <a:off x="193116" y="172097"/>
            <a:ext cx="9678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rgbClr val="114533"/>
                </a:solidFill>
              </a:rPr>
              <a:t>SAĞLIĞIN SOSYAL BELİRLEYİCİLERİ</a:t>
            </a:r>
            <a:endParaRPr lang="tr-TR" sz="2800" dirty="0">
              <a:solidFill>
                <a:srgbClr val="114533"/>
              </a:solidFill>
            </a:endParaRP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6DE148CB-A8C4-84C3-97A8-BA6D34E80786}"/>
              </a:ext>
            </a:extLst>
          </p:cNvPr>
          <p:cNvSpPr txBox="1"/>
          <p:nvPr/>
        </p:nvSpPr>
        <p:spPr>
          <a:xfrm>
            <a:off x="193116" y="1169582"/>
            <a:ext cx="6216649" cy="1566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r-TR" sz="2200" dirty="0"/>
              <a:t>Sağlıklı olmak için </a:t>
            </a:r>
          </a:p>
          <a:p>
            <a:pPr>
              <a:lnSpc>
                <a:spcPct val="150000"/>
              </a:lnSpc>
            </a:pPr>
            <a:r>
              <a:rPr lang="tr-TR" sz="2200" dirty="0"/>
              <a:t>doktorlardan çok daha</a:t>
            </a:r>
          </a:p>
          <a:p>
            <a:pPr>
              <a:lnSpc>
                <a:spcPct val="150000"/>
              </a:lnSpc>
            </a:pPr>
            <a:r>
              <a:rPr lang="tr-TR" sz="2200" dirty="0"/>
              <a:t>fazlasına ihtiyacımız var.</a:t>
            </a:r>
          </a:p>
        </p:txBody>
      </p:sp>
    </p:spTree>
    <p:extLst>
      <p:ext uri="{BB962C8B-B14F-4D97-AF65-F5344CB8AC3E}">
        <p14:creationId xmlns:p14="http://schemas.microsoft.com/office/powerpoint/2010/main" val="30267735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1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28" grpId="0" animBg="1"/>
      <p:bldP spid="14" grpId="0" animBg="1"/>
      <p:bldP spid="19" grpId="0" animBg="1"/>
      <p:bldP spid="26" grpId="0" animBg="1"/>
      <p:bldP spid="29" grpId="0" animBg="1"/>
      <p:bldP spid="33" grpId="0" animBg="1"/>
      <p:bldP spid="25" grpId="0"/>
      <p:bldP spid="15" grpId="0"/>
      <p:bldP spid="34" grpId="0"/>
      <p:bldP spid="30" grpId="0"/>
      <p:bldP spid="27" grpId="0"/>
      <p:bldP spid="22" grpId="0"/>
      <p:bldP spid="20" grpId="0"/>
      <p:bldP spid="21" grpId="0"/>
      <p:bldP spid="23" grpId="0"/>
      <p:bldP spid="31" grpId="0"/>
      <p:bldP spid="32" grpId="0"/>
      <p:bldP spid="24" grpId="0"/>
      <p:bldP spid="7" grpId="0" animBg="1"/>
      <p:bldP spid="39" grpId="0" animBg="1"/>
      <p:bldP spid="40" grpId="0" animBg="1"/>
      <p:bldP spid="41" grpId="0" animBg="1"/>
      <p:bldP spid="42" grpId="0" animBg="1"/>
      <p:bldP spid="4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 6">
            <a:extLst>
              <a:ext uri="{FF2B5EF4-FFF2-40B4-BE49-F238E27FC236}">
                <a16:creationId xmlns:a16="http://schemas.microsoft.com/office/drawing/2014/main" id="{FFFE541B-1E55-46D7-AD27-CEBDF9FBF5B6}"/>
              </a:ext>
            </a:extLst>
          </p:cNvPr>
          <p:cNvGrpSpPr/>
          <p:nvPr/>
        </p:nvGrpSpPr>
        <p:grpSpPr>
          <a:xfrm>
            <a:off x="7174318" y="2609352"/>
            <a:ext cx="3957970" cy="1325563"/>
            <a:chOff x="7429500" y="2876053"/>
            <a:chExt cx="3619500" cy="1325563"/>
          </a:xfrm>
        </p:grpSpPr>
        <p:sp>
          <p:nvSpPr>
            <p:cNvPr id="11" name="Dikdörtgen 10">
              <a:extLst>
                <a:ext uri="{FF2B5EF4-FFF2-40B4-BE49-F238E27FC236}">
                  <a16:creationId xmlns:a16="http://schemas.microsoft.com/office/drawing/2014/main" id="{264755D4-49CB-4D4B-9B93-05D47BAA5795}"/>
                </a:ext>
              </a:extLst>
            </p:cNvPr>
            <p:cNvSpPr/>
            <p:nvPr/>
          </p:nvSpPr>
          <p:spPr>
            <a:xfrm>
              <a:off x="7429500" y="2876053"/>
              <a:ext cx="3619500" cy="132556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sz="2800" dirty="0"/>
            </a:p>
          </p:txBody>
        </p:sp>
        <p:sp>
          <p:nvSpPr>
            <p:cNvPr id="12" name="Metin kutusu 11">
              <a:extLst>
                <a:ext uri="{FF2B5EF4-FFF2-40B4-BE49-F238E27FC236}">
                  <a16:creationId xmlns:a16="http://schemas.microsoft.com/office/drawing/2014/main" id="{0BC8505F-96B6-48EA-B48F-825D5AE0F3FC}"/>
                </a:ext>
              </a:extLst>
            </p:cNvPr>
            <p:cNvSpPr txBox="1"/>
            <p:nvPr/>
          </p:nvSpPr>
          <p:spPr>
            <a:xfrm>
              <a:off x="7800340" y="2967335"/>
              <a:ext cx="287782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800" dirty="0">
                  <a:solidFill>
                    <a:srgbClr val="00B050"/>
                  </a:solidFill>
                  <a:ea typeface="Adobe Gothic Std B" panose="020B0800000000000000" pitchFamily="34" charset="-128"/>
                </a:rPr>
                <a:t>Profesyonel Sektör</a:t>
              </a:r>
            </a:p>
          </p:txBody>
        </p:sp>
      </p:grpSp>
      <p:grpSp>
        <p:nvGrpSpPr>
          <p:cNvPr id="3" name="Grup 2">
            <a:extLst>
              <a:ext uri="{FF2B5EF4-FFF2-40B4-BE49-F238E27FC236}">
                <a16:creationId xmlns:a16="http://schemas.microsoft.com/office/drawing/2014/main" id="{3374E9FE-1943-42D1-A52F-8ED401F698F6}"/>
              </a:ext>
            </a:extLst>
          </p:cNvPr>
          <p:cNvGrpSpPr/>
          <p:nvPr/>
        </p:nvGrpSpPr>
        <p:grpSpPr>
          <a:xfrm>
            <a:off x="887818" y="2609352"/>
            <a:ext cx="2791460" cy="1325563"/>
            <a:chOff x="1513840" y="2609352"/>
            <a:chExt cx="2791460" cy="1325563"/>
          </a:xfrm>
        </p:grpSpPr>
        <p:grpSp>
          <p:nvGrpSpPr>
            <p:cNvPr id="17" name="Grup 16">
              <a:extLst>
                <a:ext uri="{FF2B5EF4-FFF2-40B4-BE49-F238E27FC236}">
                  <a16:creationId xmlns:a16="http://schemas.microsoft.com/office/drawing/2014/main" id="{5B0A2DC2-ED06-4449-A764-DF319B7879E6}"/>
                </a:ext>
              </a:extLst>
            </p:cNvPr>
            <p:cNvGrpSpPr/>
            <p:nvPr/>
          </p:nvGrpSpPr>
          <p:grpSpPr>
            <a:xfrm>
              <a:off x="1513840" y="2609352"/>
              <a:ext cx="2791460" cy="1325563"/>
              <a:chOff x="1587500" y="2876053"/>
              <a:chExt cx="2791460" cy="1325563"/>
            </a:xfrm>
          </p:grpSpPr>
          <p:sp>
            <p:nvSpPr>
              <p:cNvPr id="18" name="Dikdörtgen 17">
                <a:extLst>
                  <a:ext uri="{FF2B5EF4-FFF2-40B4-BE49-F238E27FC236}">
                    <a16:creationId xmlns:a16="http://schemas.microsoft.com/office/drawing/2014/main" id="{F9A34CDC-A416-4B12-A59B-C61CD113EC53}"/>
                  </a:ext>
                </a:extLst>
              </p:cNvPr>
              <p:cNvSpPr/>
              <p:nvPr/>
            </p:nvSpPr>
            <p:spPr>
              <a:xfrm>
                <a:off x="1587500" y="2876053"/>
                <a:ext cx="2791460" cy="132556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 sz="2800" dirty="0"/>
              </a:p>
            </p:txBody>
          </p:sp>
          <p:sp>
            <p:nvSpPr>
              <p:cNvPr id="19" name="Metin kutusu 18">
                <a:extLst>
                  <a:ext uri="{FF2B5EF4-FFF2-40B4-BE49-F238E27FC236}">
                    <a16:creationId xmlns:a16="http://schemas.microsoft.com/office/drawing/2014/main" id="{EF3FB330-39C6-4B58-B9F4-B1D595AC316F}"/>
                  </a:ext>
                </a:extLst>
              </p:cNvPr>
              <p:cNvSpPr txBox="1"/>
              <p:nvPr/>
            </p:nvSpPr>
            <p:spPr>
              <a:xfrm>
                <a:off x="1587500" y="2967335"/>
                <a:ext cx="26162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r-TR" sz="2800" dirty="0">
                    <a:solidFill>
                      <a:srgbClr val="00B050"/>
                    </a:solidFill>
                    <a:ea typeface="Adobe Gothic Std B" panose="020B0800000000000000" pitchFamily="34" charset="-128"/>
                  </a:rPr>
                  <a:t>Popüler Sektör</a:t>
                </a:r>
              </a:p>
            </p:txBody>
          </p:sp>
        </p:grpSp>
        <p:sp>
          <p:nvSpPr>
            <p:cNvPr id="20" name="Metin kutusu 19">
              <a:extLst>
                <a:ext uri="{FF2B5EF4-FFF2-40B4-BE49-F238E27FC236}">
                  <a16:creationId xmlns:a16="http://schemas.microsoft.com/office/drawing/2014/main" id="{48FA42AF-5908-4906-87EB-FEDE4039748E}"/>
                </a:ext>
              </a:extLst>
            </p:cNvPr>
            <p:cNvSpPr txBox="1"/>
            <p:nvPr/>
          </p:nvSpPr>
          <p:spPr>
            <a:xfrm>
              <a:off x="1587500" y="3272135"/>
              <a:ext cx="2616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800" dirty="0">
                  <a:ea typeface="Adobe Gothic Std B" panose="020B0800000000000000" pitchFamily="34" charset="-128"/>
                </a:rPr>
                <a:t>Eş Dost Akraba</a:t>
              </a:r>
            </a:p>
          </p:txBody>
        </p:sp>
      </p:grpSp>
      <p:grpSp>
        <p:nvGrpSpPr>
          <p:cNvPr id="4" name="Grup 3">
            <a:extLst>
              <a:ext uri="{FF2B5EF4-FFF2-40B4-BE49-F238E27FC236}">
                <a16:creationId xmlns:a16="http://schemas.microsoft.com/office/drawing/2014/main" id="{1C41C902-A0F1-414E-805C-72DC87C842FF}"/>
              </a:ext>
            </a:extLst>
          </p:cNvPr>
          <p:cNvGrpSpPr/>
          <p:nvPr/>
        </p:nvGrpSpPr>
        <p:grpSpPr>
          <a:xfrm>
            <a:off x="3874858" y="2609353"/>
            <a:ext cx="3045460" cy="1325563"/>
            <a:chOff x="4559300" y="2609353"/>
            <a:chExt cx="2616200" cy="1325563"/>
          </a:xfrm>
        </p:grpSpPr>
        <p:grpSp>
          <p:nvGrpSpPr>
            <p:cNvPr id="13" name="Grup 12">
              <a:extLst>
                <a:ext uri="{FF2B5EF4-FFF2-40B4-BE49-F238E27FC236}">
                  <a16:creationId xmlns:a16="http://schemas.microsoft.com/office/drawing/2014/main" id="{7C1E1D4F-45C3-4EB7-847A-50CACB0D7E6E}"/>
                </a:ext>
              </a:extLst>
            </p:cNvPr>
            <p:cNvGrpSpPr/>
            <p:nvPr/>
          </p:nvGrpSpPr>
          <p:grpSpPr>
            <a:xfrm>
              <a:off x="4559300" y="2609353"/>
              <a:ext cx="2616200" cy="1325563"/>
              <a:chOff x="4559300" y="2876053"/>
              <a:chExt cx="2616200" cy="1325563"/>
            </a:xfrm>
          </p:grpSpPr>
          <p:sp>
            <p:nvSpPr>
              <p:cNvPr id="14" name="Dikdörtgen 13">
                <a:extLst>
                  <a:ext uri="{FF2B5EF4-FFF2-40B4-BE49-F238E27FC236}">
                    <a16:creationId xmlns:a16="http://schemas.microsoft.com/office/drawing/2014/main" id="{969AA31E-8080-4332-8BB9-436EFB6DC679}"/>
                  </a:ext>
                </a:extLst>
              </p:cNvPr>
              <p:cNvSpPr/>
              <p:nvPr/>
            </p:nvSpPr>
            <p:spPr>
              <a:xfrm>
                <a:off x="4599940" y="2876053"/>
                <a:ext cx="2575560" cy="132556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 sz="2800" dirty="0"/>
              </a:p>
            </p:txBody>
          </p:sp>
          <p:sp>
            <p:nvSpPr>
              <p:cNvPr id="16" name="Metin kutusu 15">
                <a:extLst>
                  <a:ext uri="{FF2B5EF4-FFF2-40B4-BE49-F238E27FC236}">
                    <a16:creationId xmlns:a16="http://schemas.microsoft.com/office/drawing/2014/main" id="{D92411DF-59F1-4878-A579-C799481A2F54}"/>
                  </a:ext>
                </a:extLst>
              </p:cNvPr>
              <p:cNvSpPr txBox="1"/>
              <p:nvPr/>
            </p:nvSpPr>
            <p:spPr>
              <a:xfrm>
                <a:off x="4559300" y="2967335"/>
                <a:ext cx="26162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r-TR" sz="2800" dirty="0">
                    <a:solidFill>
                      <a:srgbClr val="00B050"/>
                    </a:solidFill>
                    <a:ea typeface="Adobe Gothic Std B" panose="020B0800000000000000" pitchFamily="34" charset="-128"/>
                  </a:rPr>
                  <a:t>Folk Sektör</a:t>
                </a:r>
              </a:p>
            </p:txBody>
          </p:sp>
        </p:grpSp>
        <p:sp>
          <p:nvSpPr>
            <p:cNvPr id="21" name="Metin kutusu 20">
              <a:extLst>
                <a:ext uri="{FF2B5EF4-FFF2-40B4-BE49-F238E27FC236}">
                  <a16:creationId xmlns:a16="http://schemas.microsoft.com/office/drawing/2014/main" id="{EC62CAD5-A6DD-4A7B-B491-C8DDAF524C1F}"/>
                </a:ext>
              </a:extLst>
            </p:cNvPr>
            <p:cNvSpPr txBox="1"/>
            <p:nvPr/>
          </p:nvSpPr>
          <p:spPr>
            <a:xfrm>
              <a:off x="4559300" y="3272135"/>
              <a:ext cx="2616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800" dirty="0" err="1">
                  <a:ea typeface="Adobe Gothic Std B" panose="020B0800000000000000" pitchFamily="34" charset="-128"/>
                </a:rPr>
                <a:t>Kırıkçı</a:t>
              </a:r>
              <a:r>
                <a:rPr lang="tr-TR" sz="2800" dirty="0">
                  <a:ea typeface="Adobe Gothic Std B" panose="020B0800000000000000" pitchFamily="34" charset="-128"/>
                </a:rPr>
                <a:t> Çıkıkçı</a:t>
              </a:r>
            </a:p>
          </p:txBody>
        </p:sp>
      </p:grpSp>
      <p:sp>
        <p:nvSpPr>
          <p:cNvPr id="22" name="Metin kutusu 21">
            <a:extLst>
              <a:ext uri="{FF2B5EF4-FFF2-40B4-BE49-F238E27FC236}">
                <a16:creationId xmlns:a16="http://schemas.microsoft.com/office/drawing/2014/main" id="{187880C4-2443-4039-BE9C-38DC610A58BA}"/>
              </a:ext>
            </a:extLst>
          </p:cNvPr>
          <p:cNvSpPr txBox="1"/>
          <p:nvPr/>
        </p:nvSpPr>
        <p:spPr>
          <a:xfrm>
            <a:off x="7343552" y="3272135"/>
            <a:ext cx="3619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dirty="0">
                <a:ea typeface="Adobe Gothic Std B" panose="020B0800000000000000" pitchFamily="34" charset="-128"/>
              </a:rPr>
              <a:t>Sağlık Profesyonelleri</a:t>
            </a:r>
          </a:p>
        </p:txBody>
      </p:sp>
      <p:sp>
        <p:nvSpPr>
          <p:cNvPr id="23" name="Dikdörtgen 22">
            <a:extLst>
              <a:ext uri="{FF2B5EF4-FFF2-40B4-BE49-F238E27FC236}">
                <a16:creationId xmlns:a16="http://schemas.microsoft.com/office/drawing/2014/main" id="{3BF10597-E390-4FC1-9780-3383B70A092D}"/>
              </a:ext>
            </a:extLst>
          </p:cNvPr>
          <p:cNvSpPr/>
          <p:nvPr/>
        </p:nvSpPr>
        <p:spPr>
          <a:xfrm>
            <a:off x="362606" y="6077275"/>
            <a:ext cx="11466787" cy="2909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sz="1200" dirty="0">
                <a:solidFill>
                  <a:schemeClr val="bg1">
                    <a:lumMod val="65000"/>
                  </a:schemeClr>
                </a:solidFill>
                <a:ea typeface="Cambria" panose="02040503050406030204" pitchFamily="18" charset="0"/>
              </a:rPr>
              <a:t>Kleinman A. London: University of California Press; 1980. 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ea typeface="Cambria" panose="020405030504060302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Patients and healers in the context of culture: Comparative studies of health systems and medical care.</a:t>
            </a:r>
            <a:endParaRPr lang="en-US" sz="1200" dirty="0">
              <a:solidFill>
                <a:schemeClr val="bg1">
                  <a:lumMod val="65000"/>
                </a:schemeClr>
              </a:solidFill>
              <a:ea typeface="Cambria" panose="02040503050406030204" pitchFamily="18" charset="0"/>
            </a:endParaRP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7B6665B2-691E-9BAE-E8C6-AF4C8C871DF1}"/>
              </a:ext>
            </a:extLst>
          </p:cNvPr>
          <p:cNvSpPr txBox="1"/>
          <p:nvPr/>
        </p:nvSpPr>
        <p:spPr>
          <a:xfrm>
            <a:off x="193116" y="172097"/>
            <a:ext cx="9678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rgbClr val="114533"/>
                </a:solidFill>
              </a:rPr>
              <a:t>TOPLUMDA SAĞLIK HİZMETİNİ KİM SUNAR?</a:t>
            </a:r>
            <a:endParaRPr lang="tr-TR" sz="2800" dirty="0">
              <a:solidFill>
                <a:srgbClr val="1145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1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3F048F-B4D1-DFDF-3FA0-DA6853A65E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>
            <a:extLst>
              <a:ext uri="{FF2B5EF4-FFF2-40B4-BE49-F238E27FC236}">
                <a16:creationId xmlns:a16="http://schemas.microsoft.com/office/drawing/2014/main" id="{A191841D-CD45-1DAC-4A18-3402A60880D6}"/>
              </a:ext>
            </a:extLst>
          </p:cNvPr>
          <p:cNvSpPr txBox="1"/>
          <p:nvPr/>
        </p:nvSpPr>
        <p:spPr>
          <a:xfrm>
            <a:off x="193116" y="172097"/>
            <a:ext cx="9678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rgbClr val="114533"/>
                </a:solidFill>
              </a:rPr>
              <a:t>SAĞLIK SAVUNUCULUĞU</a:t>
            </a:r>
            <a:endParaRPr lang="tr-TR" sz="2800" dirty="0">
              <a:solidFill>
                <a:srgbClr val="114533"/>
              </a:solidFill>
            </a:endParaRP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EEC4F271-9561-3117-BE01-0354461A2CE1}"/>
              </a:ext>
            </a:extLst>
          </p:cNvPr>
          <p:cNvSpPr txBox="1"/>
          <p:nvPr/>
        </p:nvSpPr>
        <p:spPr>
          <a:xfrm>
            <a:off x="193118" y="828309"/>
            <a:ext cx="11236882" cy="51217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r-TR" sz="2200" dirty="0"/>
              <a:t>Sağlık savunuculuğu; toplumun sağlığını etkileyen bir konuda yetki sahibi olan mercileri, </a:t>
            </a:r>
            <a:r>
              <a:rPr lang="tr-TR" sz="2200" b="1" dirty="0">
                <a:solidFill>
                  <a:srgbClr val="10AD4B"/>
                </a:solidFill>
              </a:rPr>
              <a:t>sağlığı koruyacak ve geliştirecek kararlar </a:t>
            </a:r>
            <a:r>
              <a:rPr lang="tr-TR" sz="2200" dirty="0"/>
              <a:t>vermesi için etkileme çalışmalarıdır. </a:t>
            </a:r>
          </a:p>
          <a:p>
            <a:pPr>
              <a:lnSpc>
                <a:spcPct val="150000"/>
              </a:lnSpc>
            </a:pPr>
            <a:endParaRPr lang="tr-TR" sz="2200" dirty="0"/>
          </a:p>
          <a:p>
            <a:pPr>
              <a:lnSpc>
                <a:spcPct val="150000"/>
              </a:lnSpc>
            </a:pPr>
            <a:r>
              <a:rPr lang="tr-TR" sz="2200" dirty="0"/>
              <a:t>Sağlık savunuculuğu, dünyanın her yerinde birçok kamu politikasının iyileştirilmesini sağlamıştır ve sağlamaya devam etmektedir.</a:t>
            </a:r>
          </a:p>
          <a:p>
            <a:pPr>
              <a:lnSpc>
                <a:spcPct val="150000"/>
              </a:lnSpc>
            </a:pPr>
            <a:endParaRPr lang="tr-TR" sz="2200" dirty="0"/>
          </a:p>
          <a:p>
            <a:pPr>
              <a:lnSpc>
                <a:spcPct val="150000"/>
              </a:lnSpc>
            </a:pPr>
            <a:r>
              <a:rPr lang="tr-TR" sz="2200" dirty="0"/>
              <a:t>Ülkemizde de tütün kontrolü konusunda</a:t>
            </a:r>
            <a:r>
              <a:rPr lang="tr-TR" sz="2200" b="1" dirty="0"/>
              <a:t> </a:t>
            </a:r>
            <a:r>
              <a:rPr lang="tr-TR" sz="2200" b="1" dirty="0">
                <a:solidFill>
                  <a:srgbClr val="10AD4B"/>
                </a:solidFill>
              </a:rPr>
              <a:t>“Dumansız Hava Sahası” </a:t>
            </a:r>
            <a:r>
              <a:rPr lang="tr-TR" sz="2200" dirty="0"/>
              <a:t>programı ve </a:t>
            </a:r>
            <a:r>
              <a:rPr lang="tr-TR" sz="2200" b="1" dirty="0">
                <a:solidFill>
                  <a:srgbClr val="10AD4B"/>
                </a:solidFill>
              </a:rPr>
              <a:t>sigara paketlerine sağlık uyarıları</a:t>
            </a:r>
            <a:r>
              <a:rPr lang="tr-TR" sz="2200" dirty="0"/>
              <a:t>nın eklenmesi ve düz paket uygulamasının yasalaşması, Türkiye Yeşilay Cemiyeti’nin yaptığı sağlık savunuculuğu çalışmalarındandır</a:t>
            </a:r>
            <a:r>
              <a:rPr lang="tr-TR" sz="2200" i="1" dirty="0"/>
              <a:t>.</a:t>
            </a:r>
            <a:endParaRPr lang="tr-TR" sz="2200" dirty="0"/>
          </a:p>
          <a:p>
            <a:pPr>
              <a:lnSpc>
                <a:spcPct val="150000"/>
              </a:lnSpc>
            </a:pPr>
            <a:endParaRPr lang="tr-TR" sz="2200" dirty="0"/>
          </a:p>
        </p:txBody>
      </p:sp>
    </p:spTree>
    <p:extLst>
      <p:ext uri="{BB962C8B-B14F-4D97-AF65-F5344CB8AC3E}">
        <p14:creationId xmlns:p14="http://schemas.microsoft.com/office/powerpoint/2010/main" val="1082550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0939AA-5547-3593-ED5B-364A260A15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>
            <a:extLst>
              <a:ext uri="{FF2B5EF4-FFF2-40B4-BE49-F238E27FC236}">
                <a16:creationId xmlns:a16="http://schemas.microsoft.com/office/drawing/2014/main" id="{EF2ECB13-DBC5-9E62-3B80-A50F253EDDA7}"/>
              </a:ext>
            </a:extLst>
          </p:cNvPr>
          <p:cNvSpPr txBox="1"/>
          <p:nvPr/>
        </p:nvSpPr>
        <p:spPr>
          <a:xfrm>
            <a:off x="193116" y="172097"/>
            <a:ext cx="96786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rgbClr val="114533"/>
                </a:solidFill>
              </a:rPr>
              <a:t>KISA SÜREDE YAPILABİLECEK SAVUNUCULUK FAALİYETLERİ</a:t>
            </a:r>
            <a:endParaRPr lang="tr-TR" sz="2800" dirty="0">
              <a:solidFill>
                <a:srgbClr val="114533"/>
              </a:solidFill>
            </a:endParaRP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360B23EA-41B9-FE7C-2C62-6C91FCAA1481}"/>
              </a:ext>
            </a:extLst>
          </p:cNvPr>
          <p:cNvSpPr txBox="1"/>
          <p:nvPr/>
        </p:nvSpPr>
        <p:spPr>
          <a:xfrm>
            <a:off x="193118" y="1216567"/>
            <a:ext cx="11236882" cy="3090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200" dirty="0"/>
              <a:t>Yetkilileri aramak veya e-posta göndermek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200" dirty="0"/>
              <a:t>E-posta listelerine, sosyal medya veya mesaj gruplarına üye olmak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200" dirty="0"/>
              <a:t>Sosyal medyada kamuoyu oluşturmak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200" dirty="0"/>
              <a:t>Mektuplar yazmak ve imza kampanyaları düzenlemek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200" dirty="0"/>
              <a:t>Konuyla ilgili sivil topluluklara ve etkinliklere katılmak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200" dirty="0"/>
              <a:t>Stratejik bir sağlık savunuculuğu çalışması planlamak</a:t>
            </a:r>
          </a:p>
        </p:txBody>
      </p:sp>
    </p:spTree>
    <p:extLst>
      <p:ext uri="{BB962C8B-B14F-4D97-AF65-F5344CB8AC3E}">
        <p14:creationId xmlns:p14="http://schemas.microsoft.com/office/powerpoint/2010/main" val="1956049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ikdörtgen 15">
            <a:extLst>
              <a:ext uri="{FF2B5EF4-FFF2-40B4-BE49-F238E27FC236}">
                <a16:creationId xmlns:a16="http://schemas.microsoft.com/office/drawing/2014/main" id="{DD223EA4-3F24-584A-BF04-61CF34F6992A}"/>
              </a:ext>
            </a:extLst>
          </p:cNvPr>
          <p:cNvSpPr/>
          <p:nvPr/>
        </p:nvSpPr>
        <p:spPr>
          <a:xfrm>
            <a:off x="706773" y="1044827"/>
            <a:ext cx="6970705" cy="56296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tr-TR" sz="2200" dirty="0"/>
              <a:t>Sağlıklı okuryazarlığı, bireylerin sağlıkla ilgili kararlar alabilmeleri için </a:t>
            </a:r>
            <a:r>
              <a:rPr lang="tr-TR" sz="2200" dirty="0">
                <a:solidFill>
                  <a:srgbClr val="10AD4B"/>
                </a:solidFill>
              </a:rPr>
              <a:t>temel sağlık bilgi ve hizmetlerini edinme, işleme </a:t>
            </a:r>
            <a:r>
              <a:rPr lang="tr-TR" sz="2200" dirty="0"/>
              <a:t>ve</a:t>
            </a:r>
            <a:r>
              <a:rPr lang="tr-TR" sz="2200" dirty="0">
                <a:solidFill>
                  <a:srgbClr val="008A3E"/>
                </a:solidFill>
              </a:rPr>
              <a:t> </a:t>
            </a:r>
            <a:r>
              <a:rPr lang="tr-TR" sz="2200" dirty="0">
                <a:solidFill>
                  <a:srgbClr val="10AD4B"/>
                </a:solidFill>
              </a:rPr>
              <a:t>anlama</a:t>
            </a:r>
            <a:r>
              <a:rPr lang="tr-TR" sz="2200" dirty="0"/>
              <a:t> kapasiteleridir.</a:t>
            </a:r>
          </a:p>
          <a:p>
            <a:pPr>
              <a:lnSpc>
                <a:spcPct val="150000"/>
              </a:lnSpc>
            </a:pPr>
            <a:endParaRPr lang="tr-TR" sz="2200" dirty="0"/>
          </a:p>
          <a:p>
            <a:pPr>
              <a:lnSpc>
                <a:spcPct val="150000"/>
              </a:lnSpc>
            </a:pPr>
            <a:r>
              <a:rPr lang="tr-TR" sz="2200" i="1" dirty="0"/>
              <a:t>Türkiye’de Sağlık Bakanlığı tarafından yürütülen araştırma, vatandaşlarının </a:t>
            </a:r>
            <a:r>
              <a:rPr lang="tr-TR" sz="2200" i="1" dirty="0">
                <a:solidFill>
                  <a:srgbClr val="10AD4B"/>
                </a:solidFill>
              </a:rPr>
              <a:t>bilgi düzeyinin yetersiz, %38’inin sorunlu-sınırlı ve %30,9’unun sağlık okuryazarlığı</a:t>
            </a:r>
            <a:r>
              <a:rPr lang="tr-TR" sz="2200" i="1" dirty="0">
                <a:solidFill>
                  <a:srgbClr val="008A3E"/>
                </a:solidFill>
              </a:rPr>
              <a:t> </a:t>
            </a:r>
            <a:r>
              <a:rPr lang="tr-TR" sz="2200" i="1" dirty="0"/>
              <a:t>olduğunu göstermiştir</a:t>
            </a:r>
            <a:r>
              <a:rPr lang="tr-TR" sz="2200" dirty="0"/>
              <a:t>.</a:t>
            </a:r>
          </a:p>
          <a:p>
            <a:pPr>
              <a:lnSpc>
                <a:spcPct val="150000"/>
              </a:lnSpc>
            </a:pPr>
            <a:endParaRPr lang="tr-TR" sz="2200" dirty="0"/>
          </a:p>
          <a:p>
            <a:pPr>
              <a:lnSpc>
                <a:spcPct val="150000"/>
              </a:lnSpc>
            </a:pPr>
            <a:r>
              <a:rPr lang="en-US" sz="2200" dirty="0" err="1"/>
              <a:t>Sağlık</a:t>
            </a:r>
            <a:r>
              <a:rPr lang="en-US" sz="2200" dirty="0"/>
              <a:t> </a:t>
            </a:r>
            <a:r>
              <a:rPr lang="en-US" sz="2200" dirty="0" err="1"/>
              <a:t>okuryazarlığının</a:t>
            </a:r>
            <a:r>
              <a:rPr lang="en-US" sz="2200" dirty="0"/>
              <a:t> </a:t>
            </a:r>
            <a:r>
              <a:rPr lang="en-US" sz="2200" dirty="0" err="1"/>
              <a:t>düşük</a:t>
            </a:r>
            <a:r>
              <a:rPr lang="en-US" sz="2200" dirty="0"/>
              <a:t> </a:t>
            </a:r>
            <a:r>
              <a:rPr lang="en-US" sz="2200" dirty="0" err="1"/>
              <a:t>seviyede</a:t>
            </a:r>
            <a:r>
              <a:rPr lang="en-US" sz="2200" dirty="0"/>
              <a:t> </a:t>
            </a:r>
            <a:r>
              <a:rPr lang="en-US" sz="2200" dirty="0" err="1"/>
              <a:t>olması</a:t>
            </a:r>
            <a:r>
              <a:rPr lang="en-US" sz="2200" dirty="0"/>
              <a:t> </a:t>
            </a:r>
            <a:r>
              <a:rPr lang="en-US" sz="2200" dirty="0" err="1"/>
              <a:t>kötü</a:t>
            </a:r>
            <a:r>
              <a:rPr lang="en-US" sz="2200" dirty="0"/>
              <a:t> </a:t>
            </a:r>
            <a:r>
              <a:rPr lang="en-US" sz="2200" dirty="0" err="1"/>
              <a:t>sağlık</a:t>
            </a:r>
            <a:r>
              <a:rPr lang="en-US" sz="2200" dirty="0"/>
              <a:t> </a:t>
            </a:r>
            <a:r>
              <a:rPr lang="en-US" sz="2200" dirty="0" err="1"/>
              <a:t>çıktılarıyla</a:t>
            </a:r>
            <a:r>
              <a:rPr lang="en-US" sz="2200" dirty="0"/>
              <a:t> </a:t>
            </a:r>
            <a:r>
              <a:rPr lang="en-US" sz="2200" dirty="0" err="1"/>
              <a:t>ilişkilidir</a:t>
            </a:r>
            <a:r>
              <a:rPr lang="tr-TR" sz="2200" dirty="0"/>
              <a:t>.</a:t>
            </a:r>
          </a:p>
        </p:txBody>
      </p:sp>
      <p:grpSp>
        <p:nvGrpSpPr>
          <p:cNvPr id="5" name="Grup 4"/>
          <p:cNvGrpSpPr/>
          <p:nvPr/>
        </p:nvGrpSpPr>
        <p:grpSpPr>
          <a:xfrm>
            <a:off x="7142301" y="1044827"/>
            <a:ext cx="4650333" cy="4768346"/>
            <a:chOff x="7868712" y="818458"/>
            <a:chExt cx="4039536" cy="4142049"/>
          </a:xfrm>
        </p:grpSpPr>
        <p:pic>
          <p:nvPicPr>
            <p:cNvPr id="3" name="Resim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68712" y="818458"/>
              <a:ext cx="3963916" cy="3759957"/>
            </a:xfrm>
            <a:prstGeom prst="rect">
              <a:avLst/>
            </a:prstGeom>
          </p:spPr>
        </p:pic>
        <p:sp>
          <p:nvSpPr>
            <p:cNvPr id="4" name="Metin kutusu 3"/>
            <p:cNvSpPr txBox="1"/>
            <p:nvPr/>
          </p:nvSpPr>
          <p:spPr>
            <a:xfrm>
              <a:off x="8271077" y="4578415"/>
              <a:ext cx="3637171" cy="3820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tr-TR" sz="1400" b="1" dirty="0"/>
                <a:t>Sağlık bilgileri için en çok kullanılan kanallar.</a:t>
              </a:r>
            </a:p>
          </p:txBody>
        </p:sp>
      </p:grpSp>
      <p:sp>
        <p:nvSpPr>
          <p:cNvPr id="7" name="Metin kutusu 6">
            <a:extLst>
              <a:ext uri="{FF2B5EF4-FFF2-40B4-BE49-F238E27FC236}">
                <a16:creationId xmlns:a16="http://schemas.microsoft.com/office/drawing/2014/main" id="{8BF7E73E-110F-A73A-2493-4B2882959901}"/>
              </a:ext>
            </a:extLst>
          </p:cNvPr>
          <p:cNvSpPr txBox="1"/>
          <p:nvPr/>
        </p:nvSpPr>
        <p:spPr>
          <a:xfrm>
            <a:off x="193116" y="172097"/>
            <a:ext cx="9678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rgbClr val="114533"/>
                </a:solidFill>
              </a:rPr>
              <a:t>SAĞLIK OKURYAZARLIĞI</a:t>
            </a:r>
            <a:endParaRPr lang="tr-TR" sz="2800" dirty="0">
              <a:solidFill>
                <a:srgbClr val="1145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334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C76989-C5B0-FA64-21C8-5FC0EB9C30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ikdörtgen 15">
            <a:extLst>
              <a:ext uri="{FF2B5EF4-FFF2-40B4-BE49-F238E27FC236}">
                <a16:creationId xmlns:a16="http://schemas.microsoft.com/office/drawing/2014/main" id="{E349B4AB-52F6-E4FB-42EC-B0401D94FFCC}"/>
              </a:ext>
            </a:extLst>
          </p:cNvPr>
          <p:cNvSpPr/>
          <p:nvPr/>
        </p:nvSpPr>
        <p:spPr>
          <a:xfrm>
            <a:off x="706773" y="1044827"/>
            <a:ext cx="6970705" cy="35982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tr-TR" sz="2200" b="1" i="1" dirty="0"/>
              <a:t>Mantık Safsataları</a:t>
            </a:r>
            <a:endParaRPr lang="tr-TR" sz="2200" b="1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200" dirty="0"/>
              <a:t>Safsata, hatalı mantık yürütme demektir. İlk bakışta inandırıcı gelmelerine rağmen dikkatli bakıldığında mantık örgüsündeki hata görülebilir.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200" dirty="0"/>
              <a:t>Sağlık alanındaki safsatalar yanlış sağlık kararları ile sonuçlanabilir. Bu nedenle safsatalarla ilgili temel düzeyde bilgi sahibi olmak önemlidir.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2CC927F3-F70E-9338-2D6D-14BF4DBF662A}"/>
              </a:ext>
            </a:extLst>
          </p:cNvPr>
          <p:cNvSpPr txBox="1"/>
          <p:nvPr/>
        </p:nvSpPr>
        <p:spPr>
          <a:xfrm>
            <a:off x="193116" y="172097"/>
            <a:ext cx="9678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rgbClr val="114533"/>
                </a:solidFill>
              </a:rPr>
              <a:t>SAĞLIK OKURYAZARLIĞI</a:t>
            </a:r>
            <a:endParaRPr lang="tr-TR" sz="2800" dirty="0">
              <a:solidFill>
                <a:srgbClr val="114533"/>
              </a:solidFill>
            </a:endParaRPr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0F4E52F5-734B-DFC2-9C90-0D986038B3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12" r="20593"/>
          <a:stretch/>
        </p:blipFill>
        <p:spPr>
          <a:xfrm>
            <a:off x="7899991" y="1044827"/>
            <a:ext cx="3389576" cy="5640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719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976</TotalTime>
  <Words>1588</Words>
  <Application>Microsoft Macintosh PowerPoint</Application>
  <PresentationFormat>Geniş ekran</PresentationFormat>
  <Paragraphs>279</Paragraphs>
  <Slides>29</Slides>
  <Notes>26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8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29</vt:i4>
      </vt:variant>
    </vt:vector>
  </HeadingPairs>
  <TitlesOfParts>
    <vt:vector size="38" baseType="lpstr">
      <vt:lpstr>Adobe Gothic Std B</vt:lpstr>
      <vt:lpstr>Aptos</vt:lpstr>
      <vt:lpstr>Aptos Display</vt:lpstr>
      <vt:lpstr>Arial</vt:lpstr>
      <vt:lpstr>Avenir</vt:lpstr>
      <vt:lpstr>Avenir Black</vt:lpstr>
      <vt:lpstr>Cambria</vt:lpstr>
      <vt:lpstr>Wingdings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Herkes için her yerde Fiziksel aktivite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Yasin Aktaş</dc:creator>
  <cp:lastModifiedBy>Şeyma Nur İmir</cp:lastModifiedBy>
  <cp:revision>137</cp:revision>
  <dcterms:created xsi:type="dcterms:W3CDTF">2025-03-26T13:00:00Z</dcterms:created>
  <dcterms:modified xsi:type="dcterms:W3CDTF">2025-07-30T07:53:40Z</dcterms:modified>
</cp:coreProperties>
</file>